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4"/>
  </p:sldMasterIdLst>
  <p:notesMasterIdLst>
    <p:notesMasterId r:id="rId29"/>
  </p:notesMasterIdLst>
  <p:sldIdLst>
    <p:sldId id="296" r:id="rId5"/>
    <p:sldId id="346" r:id="rId6"/>
    <p:sldId id="522" r:id="rId7"/>
    <p:sldId id="348" r:id="rId8"/>
    <p:sldId id="463" r:id="rId9"/>
    <p:sldId id="464" r:id="rId10"/>
    <p:sldId id="465" r:id="rId11"/>
    <p:sldId id="466" r:id="rId12"/>
    <p:sldId id="467" r:id="rId13"/>
    <p:sldId id="521" r:id="rId14"/>
    <p:sldId id="503" r:id="rId15"/>
    <p:sldId id="380" r:id="rId16"/>
    <p:sldId id="524" r:id="rId17"/>
    <p:sldId id="376" r:id="rId18"/>
    <p:sldId id="518" r:id="rId19"/>
    <p:sldId id="378" r:id="rId20"/>
    <p:sldId id="377" r:id="rId21"/>
    <p:sldId id="379" r:id="rId22"/>
    <p:sldId id="519" r:id="rId23"/>
    <p:sldId id="387" r:id="rId24"/>
    <p:sldId id="390" r:id="rId25"/>
    <p:sldId id="525" r:id="rId26"/>
    <p:sldId id="388" r:id="rId27"/>
    <p:sldId id="523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Learn" id="{7B04BEDA-60D1-4694-B34D-C2A9DF55F4DB}">
          <p14:sldIdLst>
            <p14:sldId id="296"/>
            <p14:sldId id="346"/>
            <p14:sldId id="522"/>
            <p14:sldId id="348"/>
            <p14:sldId id="463"/>
            <p14:sldId id="464"/>
            <p14:sldId id="465"/>
            <p14:sldId id="466"/>
            <p14:sldId id="467"/>
            <p14:sldId id="521"/>
            <p14:sldId id="503"/>
            <p14:sldId id="380"/>
            <p14:sldId id="524"/>
            <p14:sldId id="376"/>
            <p14:sldId id="518"/>
            <p14:sldId id="378"/>
            <p14:sldId id="377"/>
            <p14:sldId id="379"/>
            <p14:sldId id="519"/>
            <p14:sldId id="387"/>
            <p14:sldId id="390"/>
            <p14:sldId id="525"/>
            <p14:sldId id="388"/>
          </p14:sldIdLst>
        </p14:section>
        <p14:section name="Activity" id="{636CB8C9-3DAF-4C59-AC2A-57A02731F95D}">
          <p14:sldIdLst>
            <p14:sldId id="52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D0C2"/>
    <a:srgbClr val="FFFFFF"/>
    <a:srgbClr val="13F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19F18A-65EB-447F-98C5-4C3D2C6C443F}" v="83" dt="2024-08-13T02:22:31.275"/>
  </p1510:revLst>
</p1510:revInfo>
</file>

<file path=ppt/tableStyles.xml><?xml version="1.0" encoding="utf-8"?>
<a:tblStyleLst xmlns:a="http://schemas.openxmlformats.org/drawingml/2006/main" def="{06436657-2610-4F06-B854-6601D7E70E70}">
  <a:tblStyle styleId="{06436657-2610-4F06-B854-6601D7E70E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4"/>
    <p:restoredTop sz="94291" autoAdjust="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an CHOW (NYP)" userId="7c6840e7-cb2d-422f-becd-63f9a16762e5" providerId="ADAL" clId="{E719F18A-65EB-447F-98C5-4C3D2C6C443F}"/>
    <pc:docChg chg="undo custSel addSld delSld modSld sldOrd modSection">
      <pc:chgData name="Alan CHOW (NYP)" userId="7c6840e7-cb2d-422f-becd-63f9a16762e5" providerId="ADAL" clId="{E719F18A-65EB-447F-98C5-4C3D2C6C443F}" dt="2024-08-13T02:22:39.903" v="247" actId="47"/>
      <pc:docMkLst>
        <pc:docMk/>
      </pc:docMkLst>
      <pc:sldChg chg="add del">
        <pc:chgData name="Alan CHOW (NYP)" userId="7c6840e7-cb2d-422f-becd-63f9a16762e5" providerId="ADAL" clId="{E719F18A-65EB-447F-98C5-4C3D2C6C443F}" dt="2024-08-12T07:23:03.649" v="193" actId="47"/>
        <pc:sldMkLst>
          <pc:docMk/>
          <pc:sldMk cId="2214851540" sldId="260"/>
        </pc:sldMkLst>
      </pc:sldChg>
      <pc:sldChg chg="modSp mod">
        <pc:chgData name="Alan CHOW (NYP)" userId="7c6840e7-cb2d-422f-becd-63f9a16762e5" providerId="ADAL" clId="{E719F18A-65EB-447F-98C5-4C3D2C6C443F}" dt="2024-08-06T01:20:11.290" v="3" actId="478"/>
        <pc:sldMkLst>
          <pc:docMk/>
          <pc:sldMk cId="4194431630" sldId="348"/>
        </pc:sldMkLst>
        <pc:spChg chg="mod">
          <ac:chgData name="Alan CHOW (NYP)" userId="7c6840e7-cb2d-422f-becd-63f9a16762e5" providerId="ADAL" clId="{E719F18A-65EB-447F-98C5-4C3D2C6C443F}" dt="2024-08-06T01:20:11.290" v="3" actId="478"/>
          <ac:spMkLst>
            <pc:docMk/>
            <pc:sldMk cId="4194431630" sldId="348"/>
            <ac:spMk id="3" creationId="{00000000-0000-0000-0000-000000000000}"/>
          </ac:spMkLst>
        </pc:spChg>
      </pc:sldChg>
      <pc:sldChg chg="addSp delSp modSp mod addAnim delAnim">
        <pc:chgData name="Alan CHOW (NYP)" userId="7c6840e7-cb2d-422f-becd-63f9a16762e5" providerId="ADAL" clId="{E719F18A-65EB-447F-98C5-4C3D2C6C443F}" dt="2024-08-06T01:41:00.607" v="85" actId="20577"/>
        <pc:sldMkLst>
          <pc:docMk/>
          <pc:sldMk cId="1537197121" sldId="376"/>
        </pc:sldMkLst>
        <pc:spChg chg="mod">
          <ac:chgData name="Alan CHOW (NYP)" userId="7c6840e7-cb2d-422f-becd-63f9a16762e5" providerId="ADAL" clId="{E719F18A-65EB-447F-98C5-4C3D2C6C443F}" dt="2024-08-06T01:41:00.607" v="85" actId="20577"/>
          <ac:spMkLst>
            <pc:docMk/>
            <pc:sldMk cId="1537197121" sldId="376"/>
            <ac:spMk id="2" creationId="{00000000-0000-0000-0000-000000000000}"/>
          </ac:spMkLst>
        </pc:spChg>
        <pc:spChg chg="mod">
          <ac:chgData name="Alan CHOW (NYP)" userId="7c6840e7-cb2d-422f-becd-63f9a16762e5" providerId="ADAL" clId="{E719F18A-65EB-447F-98C5-4C3D2C6C443F}" dt="2024-08-06T01:40:32.392" v="68" actId="14100"/>
          <ac:spMkLst>
            <pc:docMk/>
            <pc:sldMk cId="1537197121" sldId="376"/>
            <ac:spMk id="5" creationId="{00000000-0000-0000-0000-000000000000}"/>
          </ac:spMkLst>
        </pc:spChg>
        <pc:spChg chg="add del mod">
          <ac:chgData name="Alan CHOW (NYP)" userId="7c6840e7-cb2d-422f-becd-63f9a16762e5" providerId="ADAL" clId="{E719F18A-65EB-447F-98C5-4C3D2C6C443F}" dt="2024-08-06T01:40:43.198" v="80" actId="20577"/>
          <ac:spMkLst>
            <pc:docMk/>
            <pc:sldMk cId="1537197121" sldId="376"/>
            <ac:spMk id="7" creationId="{00000000-0000-0000-0000-000000000000}"/>
          </ac:spMkLst>
        </pc:spChg>
        <pc:grpChg chg="del">
          <ac:chgData name="Alan CHOW (NYP)" userId="7c6840e7-cb2d-422f-becd-63f9a16762e5" providerId="ADAL" clId="{E719F18A-65EB-447F-98C5-4C3D2C6C443F}" dt="2024-08-06T01:37:29.048" v="12" actId="478"/>
          <ac:grpSpMkLst>
            <pc:docMk/>
            <pc:sldMk cId="1537197121" sldId="376"/>
            <ac:grpSpMk id="15" creationId="{00000000-0000-0000-0000-000000000000}"/>
          </ac:grpSpMkLst>
        </pc:grpChg>
        <pc:graphicFrameChg chg="add mod">
          <ac:chgData name="Alan CHOW (NYP)" userId="7c6840e7-cb2d-422f-becd-63f9a16762e5" providerId="ADAL" clId="{E719F18A-65EB-447F-98C5-4C3D2C6C443F}" dt="2024-08-06T01:40:35.418" v="69" actId="1076"/>
          <ac:graphicFrameMkLst>
            <pc:docMk/>
            <pc:sldMk cId="1537197121" sldId="376"/>
            <ac:graphicFrameMk id="9" creationId="{8EFCFA76-B0C3-80E5-B319-1DCFC26D7413}"/>
          </ac:graphicFrameMkLst>
        </pc:graphicFrameChg>
        <pc:picChg chg="mod">
          <ac:chgData name="Alan CHOW (NYP)" userId="7c6840e7-cb2d-422f-becd-63f9a16762e5" providerId="ADAL" clId="{E719F18A-65EB-447F-98C5-4C3D2C6C443F}" dt="2024-08-06T01:40:26.425" v="66" actId="1076"/>
          <ac:picMkLst>
            <pc:docMk/>
            <pc:sldMk cId="1537197121" sldId="376"/>
            <ac:picMk id="9218" creationId="{00000000-0000-0000-0000-000000000000}"/>
          </ac:picMkLst>
        </pc:picChg>
      </pc:sldChg>
      <pc:sldChg chg="addSp modSp mod ord">
        <pc:chgData name="Alan CHOW (NYP)" userId="7c6840e7-cb2d-422f-becd-63f9a16762e5" providerId="ADAL" clId="{E719F18A-65EB-447F-98C5-4C3D2C6C443F}" dt="2024-08-12T07:32:19.071" v="201" actId="20577"/>
        <pc:sldMkLst>
          <pc:docMk/>
          <pc:sldMk cId="371625678" sldId="377"/>
        </pc:sldMkLst>
        <pc:spChg chg="mod">
          <ac:chgData name="Alan CHOW (NYP)" userId="7c6840e7-cb2d-422f-becd-63f9a16762e5" providerId="ADAL" clId="{E719F18A-65EB-447F-98C5-4C3D2C6C443F}" dt="2024-08-12T07:32:19.071" v="201" actId="20577"/>
          <ac:spMkLst>
            <pc:docMk/>
            <pc:sldMk cId="371625678" sldId="377"/>
            <ac:spMk id="3" creationId="{00000000-0000-0000-0000-000000000000}"/>
          </ac:spMkLst>
        </pc:spChg>
        <pc:graphicFrameChg chg="add mod">
          <ac:chgData name="Alan CHOW (NYP)" userId="7c6840e7-cb2d-422f-becd-63f9a16762e5" providerId="ADAL" clId="{E719F18A-65EB-447F-98C5-4C3D2C6C443F}" dt="2024-08-12T07:32:00.649" v="197" actId="1076"/>
          <ac:graphicFrameMkLst>
            <pc:docMk/>
            <pc:sldMk cId="371625678" sldId="377"/>
            <ac:graphicFrameMk id="4" creationId="{EC300FBF-A84A-12CF-49A2-47A4E0F1550E}"/>
          </ac:graphicFrameMkLst>
        </pc:graphicFrameChg>
      </pc:sldChg>
      <pc:sldChg chg="addSp modSp mod">
        <pc:chgData name="Alan CHOW (NYP)" userId="7c6840e7-cb2d-422f-becd-63f9a16762e5" providerId="ADAL" clId="{E719F18A-65EB-447F-98C5-4C3D2C6C443F}" dt="2024-08-12T07:24:38.485" v="195" actId="1076"/>
        <pc:sldMkLst>
          <pc:docMk/>
          <pc:sldMk cId="343588458" sldId="378"/>
        </pc:sldMkLst>
        <pc:spChg chg="mod">
          <ac:chgData name="Alan CHOW (NYP)" userId="7c6840e7-cb2d-422f-becd-63f9a16762e5" providerId="ADAL" clId="{E719F18A-65EB-447F-98C5-4C3D2C6C443F}" dt="2024-08-06T01:53:32.582" v="185" actId="20577"/>
          <ac:spMkLst>
            <pc:docMk/>
            <pc:sldMk cId="343588458" sldId="378"/>
            <ac:spMk id="3" creationId="{00000000-0000-0000-0000-000000000000}"/>
          </ac:spMkLst>
        </pc:spChg>
        <pc:graphicFrameChg chg="add mod">
          <ac:chgData name="Alan CHOW (NYP)" userId="7c6840e7-cb2d-422f-becd-63f9a16762e5" providerId="ADAL" clId="{E719F18A-65EB-447F-98C5-4C3D2C6C443F}" dt="2024-08-12T07:24:38.485" v="195" actId="1076"/>
          <ac:graphicFrameMkLst>
            <pc:docMk/>
            <pc:sldMk cId="343588458" sldId="378"/>
            <ac:graphicFrameMk id="4" creationId="{0B5D144F-28A1-7626-38B1-E2A889611E1D}"/>
          </ac:graphicFrameMkLst>
        </pc:graphicFrameChg>
      </pc:sldChg>
      <pc:sldChg chg="modSp mod">
        <pc:chgData name="Alan CHOW (NYP)" userId="7c6840e7-cb2d-422f-becd-63f9a16762e5" providerId="ADAL" clId="{E719F18A-65EB-447F-98C5-4C3D2C6C443F}" dt="2024-08-12T07:34:19.233" v="230" actId="20577"/>
        <pc:sldMkLst>
          <pc:docMk/>
          <pc:sldMk cId="234772369" sldId="387"/>
        </pc:sldMkLst>
        <pc:spChg chg="mod">
          <ac:chgData name="Alan CHOW (NYP)" userId="7c6840e7-cb2d-422f-becd-63f9a16762e5" providerId="ADAL" clId="{E719F18A-65EB-447F-98C5-4C3D2C6C443F}" dt="2024-08-12T07:34:19.233" v="230" actId="20577"/>
          <ac:spMkLst>
            <pc:docMk/>
            <pc:sldMk cId="234772369" sldId="387"/>
            <ac:spMk id="3" creationId="{00000000-0000-0000-0000-000000000000}"/>
          </ac:spMkLst>
        </pc:spChg>
      </pc:sldChg>
      <pc:sldChg chg="addSp delSp modSp mod delAnim modAnim">
        <pc:chgData name="Alan CHOW (NYP)" userId="7c6840e7-cb2d-422f-becd-63f9a16762e5" providerId="ADAL" clId="{E719F18A-65EB-447F-98C5-4C3D2C6C443F}" dt="2024-08-13T02:22:32.478" v="246" actId="1076"/>
        <pc:sldMkLst>
          <pc:docMk/>
          <pc:sldMk cId="2909516552" sldId="388"/>
        </pc:sldMkLst>
        <pc:spChg chg="mod">
          <ac:chgData name="Alan CHOW (NYP)" userId="7c6840e7-cb2d-422f-becd-63f9a16762e5" providerId="ADAL" clId="{E719F18A-65EB-447F-98C5-4C3D2C6C443F}" dt="2024-08-06T01:51:42.024" v="120" actId="20577"/>
          <ac:spMkLst>
            <pc:docMk/>
            <pc:sldMk cId="2909516552" sldId="388"/>
            <ac:spMk id="2" creationId="{00000000-0000-0000-0000-000000000000}"/>
          </ac:spMkLst>
        </pc:spChg>
        <pc:spChg chg="mod">
          <ac:chgData name="Alan CHOW (NYP)" userId="7c6840e7-cb2d-422f-becd-63f9a16762e5" providerId="ADAL" clId="{E719F18A-65EB-447F-98C5-4C3D2C6C443F}" dt="2024-08-12T07:35:31.379" v="239" actId="20577"/>
          <ac:spMkLst>
            <pc:docMk/>
            <pc:sldMk cId="2909516552" sldId="388"/>
            <ac:spMk id="3" creationId="{00000000-0000-0000-0000-000000000000}"/>
          </ac:spMkLst>
        </pc:spChg>
        <pc:spChg chg="del">
          <ac:chgData name="Alan CHOW (NYP)" userId="7c6840e7-cb2d-422f-becd-63f9a16762e5" providerId="ADAL" clId="{E719F18A-65EB-447F-98C5-4C3D2C6C443F}" dt="2024-08-12T07:35:35.908" v="240" actId="478"/>
          <ac:spMkLst>
            <pc:docMk/>
            <pc:sldMk cId="2909516552" sldId="388"/>
            <ac:spMk id="5" creationId="{00000000-0000-0000-0000-000000000000}"/>
          </ac:spMkLst>
        </pc:spChg>
        <pc:spChg chg="del mod">
          <ac:chgData name="Alan CHOW (NYP)" userId="7c6840e7-cb2d-422f-becd-63f9a16762e5" providerId="ADAL" clId="{E719F18A-65EB-447F-98C5-4C3D2C6C443F}" dt="2024-08-12T07:35:40.841" v="243" actId="478"/>
          <ac:spMkLst>
            <pc:docMk/>
            <pc:sldMk cId="2909516552" sldId="388"/>
            <ac:spMk id="7" creationId="{00000000-0000-0000-0000-000000000000}"/>
          </ac:spMkLst>
        </pc:spChg>
        <pc:graphicFrameChg chg="add mod">
          <ac:chgData name="Alan CHOW (NYP)" userId="7c6840e7-cb2d-422f-becd-63f9a16762e5" providerId="ADAL" clId="{E719F18A-65EB-447F-98C5-4C3D2C6C443F}" dt="2024-08-13T02:22:32.478" v="246" actId="1076"/>
          <ac:graphicFrameMkLst>
            <pc:docMk/>
            <pc:sldMk cId="2909516552" sldId="388"/>
            <ac:graphicFrameMk id="5" creationId="{FFCFF208-767E-1B66-2D26-5F596AC884E1}"/>
          </ac:graphicFrameMkLst>
        </pc:graphicFrameChg>
        <pc:picChg chg="del">
          <ac:chgData name="Alan CHOW (NYP)" userId="7c6840e7-cb2d-422f-becd-63f9a16762e5" providerId="ADAL" clId="{E719F18A-65EB-447F-98C5-4C3D2C6C443F}" dt="2024-08-12T07:35:36.902" v="241" actId="478"/>
          <ac:picMkLst>
            <pc:docMk/>
            <pc:sldMk cId="2909516552" sldId="388"/>
            <ac:picMk id="10242" creationId="{00000000-0000-0000-0000-000000000000}"/>
          </ac:picMkLst>
        </pc:picChg>
      </pc:sldChg>
      <pc:sldChg chg="del">
        <pc:chgData name="Alan CHOW (NYP)" userId="7c6840e7-cb2d-422f-becd-63f9a16762e5" providerId="ADAL" clId="{E719F18A-65EB-447F-98C5-4C3D2C6C443F}" dt="2024-08-13T02:22:39.903" v="247" actId="47"/>
        <pc:sldMkLst>
          <pc:docMk/>
          <pc:sldMk cId="597567455" sldId="389"/>
        </pc:sldMkLst>
      </pc:sldChg>
      <pc:sldChg chg="add del">
        <pc:chgData name="Alan CHOW (NYP)" userId="7c6840e7-cb2d-422f-becd-63f9a16762e5" providerId="ADAL" clId="{E719F18A-65EB-447F-98C5-4C3D2C6C443F}" dt="2024-08-12T07:23:02.569" v="192" actId="47"/>
        <pc:sldMkLst>
          <pc:docMk/>
          <pc:sldMk cId="2474000258" sldId="392"/>
        </pc:sldMkLst>
      </pc:sldChg>
      <pc:sldChg chg="addSp delSp modSp mod">
        <pc:chgData name="Alan CHOW (NYP)" userId="7c6840e7-cb2d-422f-becd-63f9a16762e5" providerId="ADAL" clId="{E719F18A-65EB-447F-98C5-4C3D2C6C443F}" dt="2024-08-06T01:20:15.784" v="5" actId="478"/>
        <pc:sldMkLst>
          <pc:docMk/>
          <pc:sldMk cId="483691405" sldId="466"/>
        </pc:sldMkLst>
        <pc:spChg chg="del">
          <ac:chgData name="Alan CHOW (NYP)" userId="7c6840e7-cb2d-422f-becd-63f9a16762e5" providerId="ADAL" clId="{E719F18A-65EB-447F-98C5-4C3D2C6C443F}" dt="2024-08-06T01:20:15.784" v="5" actId="478"/>
          <ac:spMkLst>
            <pc:docMk/>
            <pc:sldMk cId="483691405" sldId="466"/>
            <ac:spMk id="2" creationId="{744A45FD-C002-4D40-8EED-F05A714D09F3}"/>
          </ac:spMkLst>
        </pc:spChg>
        <pc:picChg chg="add del mod">
          <ac:chgData name="Alan CHOW (NYP)" userId="7c6840e7-cb2d-422f-becd-63f9a16762e5" providerId="ADAL" clId="{E719F18A-65EB-447F-98C5-4C3D2C6C443F}" dt="2024-08-06T01:20:11.347" v="4" actId="27636"/>
          <ac:picMkLst>
            <pc:docMk/>
            <pc:sldMk cId="483691405" sldId="466"/>
            <ac:picMk id="1026" creationId="{00000000-0000-0000-0000-000000000000}"/>
          </ac:picMkLst>
        </pc:picChg>
      </pc:sldChg>
      <pc:sldChg chg="del">
        <pc:chgData name="Alan CHOW (NYP)" userId="7c6840e7-cb2d-422f-becd-63f9a16762e5" providerId="ADAL" clId="{E719F18A-65EB-447F-98C5-4C3D2C6C443F}" dt="2024-08-06T01:51:25.940" v="119" actId="47"/>
        <pc:sldMkLst>
          <pc:docMk/>
          <pc:sldMk cId="3349995850" sldId="505"/>
        </pc:sldMkLst>
      </pc:sldChg>
      <pc:sldChg chg="del">
        <pc:chgData name="Alan CHOW (NYP)" userId="7c6840e7-cb2d-422f-becd-63f9a16762e5" providerId="ADAL" clId="{E719F18A-65EB-447F-98C5-4C3D2C6C443F}" dt="2024-08-12T07:33:31.613" v="202" actId="47"/>
        <pc:sldMkLst>
          <pc:docMk/>
          <pc:sldMk cId="969812792" sldId="515"/>
        </pc:sldMkLst>
      </pc:sldChg>
      <pc:sldChg chg="del">
        <pc:chgData name="Alan CHOW (NYP)" userId="7c6840e7-cb2d-422f-becd-63f9a16762e5" providerId="ADAL" clId="{E719F18A-65EB-447F-98C5-4C3D2C6C443F}" dt="2024-08-06T01:44:30.141" v="116" actId="47"/>
        <pc:sldMkLst>
          <pc:docMk/>
          <pc:sldMk cId="3397313436" sldId="520"/>
        </pc:sldMkLst>
      </pc:sldChg>
      <pc:sldChg chg="addSp delSp modSp add mod delAnim">
        <pc:chgData name="Alan CHOW (NYP)" userId="7c6840e7-cb2d-422f-becd-63f9a16762e5" providerId="ADAL" clId="{E719F18A-65EB-447F-98C5-4C3D2C6C443F}" dt="2024-08-06T01:43:59.068" v="115" actId="1076"/>
        <pc:sldMkLst>
          <pc:docMk/>
          <pc:sldMk cId="4010055548" sldId="524"/>
        </pc:sldMkLst>
        <pc:spChg chg="mod">
          <ac:chgData name="Alan CHOW (NYP)" userId="7c6840e7-cb2d-422f-becd-63f9a16762e5" providerId="ADAL" clId="{E719F18A-65EB-447F-98C5-4C3D2C6C443F}" dt="2024-08-06T01:41:36.961" v="107" actId="20577"/>
          <ac:spMkLst>
            <pc:docMk/>
            <pc:sldMk cId="4010055548" sldId="524"/>
            <ac:spMk id="3" creationId="{00000000-0000-0000-0000-000000000000}"/>
          </ac:spMkLst>
        </pc:spChg>
        <pc:spChg chg="del">
          <ac:chgData name="Alan CHOW (NYP)" userId="7c6840e7-cb2d-422f-becd-63f9a16762e5" providerId="ADAL" clId="{E719F18A-65EB-447F-98C5-4C3D2C6C443F}" dt="2024-08-06T01:41:48.764" v="110" actId="478"/>
          <ac:spMkLst>
            <pc:docMk/>
            <pc:sldMk cId="4010055548" sldId="524"/>
            <ac:spMk id="5" creationId="{00000000-0000-0000-0000-000000000000}"/>
          </ac:spMkLst>
        </pc:spChg>
        <pc:spChg chg="mod">
          <ac:chgData name="Alan CHOW (NYP)" userId="7c6840e7-cb2d-422f-becd-63f9a16762e5" providerId="ADAL" clId="{E719F18A-65EB-447F-98C5-4C3D2C6C443F}" dt="2024-08-06T01:41:53.315" v="111" actId="1076"/>
          <ac:spMkLst>
            <pc:docMk/>
            <pc:sldMk cId="4010055548" sldId="524"/>
            <ac:spMk id="7" creationId="{00000000-0000-0000-0000-000000000000}"/>
          </ac:spMkLst>
        </pc:spChg>
        <pc:graphicFrameChg chg="add mod">
          <ac:chgData name="Alan CHOW (NYP)" userId="7c6840e7-cb2d-422f-becd-63f9a16762e5" providerId="ADAL" clId="{E719F18A-65EB-447F-98C5-4C3D2C6C443F}" dt="2024-08-06T01:43:59.068" v="115" actId="1076"/>
          <ac:graphicFrameMkLst>
            <pc:docMk/>
            <pc:sldMk cId="4010055548" sldId="524"/>
            <ac:graphicFrameMk id="6" creationId="{28BFE604-CEAB-A112-AEF9-E47AB8C17308}"/>
          </ac:graphicFrameMkLst>
        </pc:graphicFrameChg>
        <pc:graphicFrameChg chg="del mod">
          <ac:chgData name="Alan CHOW (NYP)" userId="7c6840e7-cb2d-422f-becd-63f9a16762e5" providerId="ADAL" clId="{E719F18A-65EB-447F-98C5-4C3D2C6C443F}" dt="2024-08-06T01:41:55.855" v="113" actId="478"/>
          <ac:graphicFrameMkLst>
            <pc:docMk/>
            <pc:sldMk cId="4010055548" sldId="524"/>
            <ac:graphicFrameMk id="9" creationId="{8EFCFA76-B0C3-80E5-B319-1DCFC26D7413}"/>
          </ac:graphicFrameMkLst>
        </pc:graphicFrameChg>
        <pc:picChg chg="del">
          <ac:chgData name="Alan CHOW (NYP)" userId="7c6840e7-cb2d-422f-becd-63f9a16762e5" providerId="ADAL" clId="{E719F18A-65EB-447F-98C5-4C3D2C6C443F}" dt="2024-08-06T01:41:47.896" v="109" actId="478"/>
          <ac:picMkLst>
            <pc:docMk/>
            <pc:sldMk cId="4010055548" sldId="524"/>
            <ac:picMk id="9218" creationId="{00000000-0000-0000-0000-000000000000}"/>
          </ac:picMkLst>
        </pc:picChg>
      </pc:sldChg>
      <pc:sldChg chg="new del">
        <pc:chgData name="Alan CHOW (NYP)" userId="7c6840e7-cb2d-422f-becd-63f9a16762e5" providerId="ADAL" clId="{E719F18A-65EB-447F-98C5-4C3D2C6C443F}" dt="2024-08-12T07:23:01.362" v="191" actId="47"/>
        <pc:sldMkLst>
          <pc:docMk/>
          <pc:sldMk cId="2832156375" sldId="525"/>
        </pc:sldMkLst>
      </pc:sldChg>
      <pc:sldChg chg="add ord">
        <pc:chgData name="Alan CHOW (NYP)" userId="7c6840e7-cb2d-422f-becd-63f9a16762e5" providerId="ADAL" clId="{E719F18A-65EB-447F-98C5-4C3D2C6C443F}" dt="2024-08-12T07:34:54.788" v="233"/>
        <pc:sldMkLst>
          <pc:docMk/>
          <pc:sldMk cId="4079122188" sldId="525"/>
        </pc:sldMkLst>
      </pc:sldChg>
      <pc:sldMasterChg chg="addSldLayout delSldLayout">
        <pc:chgData name="Alan CHOW (NYP)" userId="7c6840e7-cb2d-422f-becd-63f9a16762e5" providerId="ADAL" clId="{E719F18A-65EB-447F-98C5-4C3D2C6C443F}" dt="2024-08-12T07:23:03.649" v="193" actId="47"/>
        <pc:sldMasterMkLst>
          <pc:docMk/>
          <pc:sldMasterMk cId="0" sldId="2147483658"/>
        </pc:sldMasterMkLst>
        <pc:sldLayoutChg chg="add del">
          <pc:chgData name="Alan CHOW (NYP)" userId="7c6840e7-cb2d-422f-becd-63f9a16762e5" providerId="ADAL" clId="{E719F18A-65EB-447F-98C5-4C3D2C6C443F}" dt="2024-08-12T07:23:02.569" v="192" actId="47"/>
          <pc:sldLayoutMkLst>
            <pc:docMk/>
            <pc:sldMasterMk cId="0" sldId="2147483658"/>
            <pc:sldLayoutMk cId="1663320804" sldId="2147483660"/>
          </pc:sldLayoutMkLst>
        </pc:sldLayoutChg>
        <pc:sldLayoutChg chg="add del">
          <pc:chgData name="Alan CHOW (NYP)" userId="7c6840e7-cb2d-422f-becd-63f9a16762e5" providerId="ADAL" clId="{E719F18A-65EB-447F-98C5-4C3D2C6C443F}" dt="2024-08-12T07:23:03.649" v="193" actId="47"/>
          <pc:sldLayoutMkLst>
            <pc:docMk/>
            <pc:sldMasterMk cId="0" sldId="2147483658"/>
            <pc:sldLayoutMk cId="4131051988" sldId="2147483662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F73277-5B4C-460D-B0F4-78F7BA2F1B9E}" type="doc">
      <dgm:prSet loTypeId="urn:microsoft.com/office/officeart/2005/8/layout/hList9" loCatId="list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SG"/>
        </a:p>
      </dgm:t>
    </dgm:pt>
    <dgm:pt modelId="{16011598-45CE-4DC0-B0A8-E6754D7A6203}">
      <dgm:prSet phldrT="[Text]"/>
      <dgm:spPr/>
      <dgm:t>
        <a:bodyPr/>
        <a:lstStyle/>
        <a:p>
          <a:r>
            <a:rPr lang="en-SG" dirty="0"/>
            <a:t>Group Project</a:t>
          </a:r>
        </a:p>
      </dgm:t>
    </dgm:pt>
    <dgm:pt modelId="{FCCD83C4-3EFB-4018-A7F2-4FD186D946D8}" type="parTrans" cxnId="{C8F12DD7-BE27-43F0-A862-7179837BE046}">
      <dgm:prSet/>
      <dgm:spPr/>
      <dgm:t>
        <a:bodyPr/>
        <a:lstStyle/>
        <a:p>
          <a:endParaRPr lang="en-SG"/>
        </a:p>
      </dgm:t>
    </dgm:pt>
    <dgm:pt modelId="{58B30333-40C7-435A-8923-1A10035DEDF9}" type="sibTrans" cxnId="{C8F12DD7-BE27-43F0-A862-7179837BE046}">
      <dgm:prSet/>
      <dgm:spPr/>
      <dgm:t>
        <a:bodyPr/>
        <a:lstStyle/>
        <a:p>
          <a:endParaRPr lang="en-SG"/>
        </a:p>
      </dgm:t>
    </dgm:pt>
    <dgm:pt modelId="{11FF6224-0B9F-4215-AFFF-12989081500F}">
      <dgm:prSet phldrT="[Text]"/>
      <dgm:spPr/>
      <dgm:t>
        <a:bodyPr/>
        <a:lstStyle/>
        <a:p>
          <a:r>
            <a:rPr lang="en-SG" dirty="0"/>
            <a:t>Solve an everyday problem using Computational Thinking</a:t>
          </a:r>
        </a:p>
      </dgm:t>
    </dgm:pt>
    <dgm:pt modelId="{72ED4953-0974-4671-9F33-4F372EE9FE3F}" type="parTrans" cxnId="{0CBBFDFB-9605-4E4E-B074-DE8BDC6CAEF4}">
      <dgm:prSet/>
      <dgm:spPr/>
      <dgm:t>
        <a:bodyPr/>
        <a:lstStyle/>
        <a:p>
          <a:endParaRPr lang="en-SG"/>
        </a:p>
      </dgm:t>
    </dgm:pt>
    <dgm:pt modelId="{7616AFBA-CA62-4846-9417-66B1422F6A91}" type="sibTrans" cxnId="{0CBBFDFB-9605-4E4E-B074-DE8BDC6CAEF4}">
      <dgm:prSet/>
      <dgm:spPr/>
      <dgm:t>
        <a:bodyPr/>
        <a:lstStyle/>
        <a:p>
          <a:endParaRPr lang="en-SG"/>
        </a:p>
      </dgm:t>
    </dgm:pt>
    <dgm:pt modelId="{0A537AC1-EF81-4A01-9E4B-E5B2A759F9AD}" type="pres">
      <dgm:prSet presAssocID="{00F73277-5B4C-460D-B0F4-78F7BA2F1B9E}" presName="list" presStyleCnt="0">
        <dgm:presLayoutVars>
          <dgm:dir/>
          <dgm:animLvl val="lvl"/>
        </dgm:presLayoutVars>
      </dgm:prSet>
      <dgm:spPr/>
    </dgm:pt>
    <dgm:pt modelId="{025B6050-DEC7-42C8-93E5-BE621C0E6BF7}" type="pres">
      <dgm:prSet presAssocID="{16011598-45CE-4DC0-B0A8-E6754D7A6203}" presName="posSpace" presStyleCnt="0"/>
      <dgm:spPr/>
    </dgm:pt>
    <dgm:pt modelId="{83687726-A774-47F1-BC7E-80516EACAAA6}" type="pres">
      <dgm:prSet presAssocID="{16011598-45CE-4DC0-B0A8-E6754D7A6203}" presName="vertFlow" presStyleCnt="0"/>
      <dgm:spPr/>
    </dgm:pt>
    <dgm:pt modelId="{FA4DDE5C-E611-4E9F-95C9-F9D6B94DF70B}" type="pres">
      <dgm:prSet presAssocID="{16011598-45CE-4DC0-B0A8-E6754D7A6203}" presName="topSpace" presStyleCnt="0"/>
      <dgm:spPr/>
    </dgm:pt>
    <dgm:pt modelId="{A6047825-6965-4F24-A28D-7B1D71EA0006}" type="pres">
      <dgm:prSet presAssocID="{16011598-45CE-4DC0-B0A8-E6754D7A6203}" presName="firstComp" presStyleCnt="0"/>
      <dgm:spPr/>
    </dgm:pt>
    <dgm:pt modelId="{9ADB6934-1D3E-4B6D-BB4D-56064642E70E}" type="pres">
      <dgm:prSet presAssocID="{16011598-45CE-4DC0-B0A8-E6754D7A6203}" presName="firstChild" presStyleLbl="bgAccFollowNode1" presStyleIdx="0" presStyleCnt="1" custLinFactNeighborX="4004" custLinFactNeighborY="-250"/>
      <dgm:spPr/>
    </dgm:pt>
    <dgm:pt modelId="{E921228C-A779-4425-9EC4-0DF435D2F08B}" type="pres">
      <dgm:prSet presAssocID="{16011598-45CE-4DC0-B0A8-E6754D7A6203}" presName="firstChildTx" presStyleLbl="bgAccFollowNode1" presStyleIdx="0" presStyleCnt="1">
        <dgm:presLayoutVars>
          <dgm:bulletEnabled val="1"/>
        </dgm:presLayoutVars>
      </dgm:prSet>
      <dgm:spPr/>
    </dgm:pt>
    <dgm:pt modelId="{1BA736AF-210C-487A-A895-A74818218BB7}" type="pres">
      <dgm:prSet presAssocID="{16011598-45CE-4DC0-B0A8-E6754D7A6203}" presName="negSpace" presStyleCnt="0"/>
      <dgm:spPr/>
    </dgm:pt>
    <dgm:pt modelId="{B6576DE8-99F4-4E90-A3EF-A89194151B17}" type="pres">
      <dgm:prSet presAssocID="{16011598-45CE-4DC0-B0A8-E6754D7A6203}" presName="circle" presStyleLbl="node1" presStyleIdx="0" presStyleCnt="1"/>
      <dgm:spPr/>
    </dgm:pt>
  </dgm:ptLst>
  <dgm:cxnLst>
    <dgm:cxn modelId="{E333095D-AA4A-4D33-A6A7-B3676E195806}" type="presOf" srcId="{00F73277-5B4C-460D-B0F4-78F7BA2F1B9E}" destId="{0A537AC1-EF81-4A01-9E4B-E5B2A759F9AD}" srcOrd="0" destOrd="0" presId="urn:microsoft.com/office/officeart/2005/8/layout/hList9"/>
    <dgm:cxn modelId="{D720B86C-9605-451B-8787-C7E43FCEA888}" type="presOf" srcId="{16011598-45CE-4DC0-B0A8-E6754D7A6203}" destId="{B6576DE8-99F4-4E90-A3EF-A89194151B17}" srcOrd="0" destOrd="0" presId="urn:microsoft.com/office/officeart/2005/8/layout/hList9"/>
    <dgm:cxn modelId="{EA677C72-7232-48A1-A1BC-11B55CBBAD03}" type="presOf" srcId="{11FF6224-0B9F-4215-AFFF-12989081500F}" destId="{9ADB6934-1D3E-4B6D-BB4D-56064642E70E}" srcOrd="0" destOrd="0" presId="urn:microsoft.com/office/officeart/2005/8/layout/hList9"/>
    <dgm:cxn modelId="{32CCE195-5966-41B7-84BE-A6E0F67DC1D0}" type="presOf" srcId="{11FF6224-0B9F-4215-AFFF-12989081500F}" destId="{E921228C-A779-4425-9EC4-0DF435D2F08B}" srcOrd="1" destOrd="0" presId="urn:microsoft.com/office/officeart/2005/8/layout/hList9"/>
    <dgm:cxn modelId="{C8F12DD7-BE27-43F0-A862-7179837BE046}" srcId="{00F73277-5B4C-460D-B0F4-78F7BA2F1B9E}" destId="{16011598-45CE-4DC0-B0A8-E6754D7A6203}" srcOrd="0" destOrd="0" parTransId="{FCCD83C4-3EFB-4018-A7F2-4FD186D946D8}" sibTransId="{58B30333-40C7-435A-8923-1A10035DEDF9}"/>
    <dgm:cxn modelId="{0CBBFDFB-9605-4E4E-B074-DE8BDC6CAEF4}" srcId="{16011598-45CE-4DC0-B0A8-E6754D7A6203}" destId="{11FF6224-0B9F-4215-AFFF-12989081500F}" srcOrd="0" destOrd="0" parTransId="{72ED4953-0974-4671-9F33-4F372EE9FE3F}" sibTransId="{7616AFBA-CA62-4846-9417-66B1422F6A91}"/>
    <dgm:cxn modelId="{BF162788-641E-449B-821C-182E01E33B62}" type="presParOf" srcId="{0A537AC1-EF81-4A01-9E4B-E5B2A759F9AD}" destId="{025B6050-DEC7-42C8-93E5-BE621C0E6BF7}" srcOrd="0" destOrd="0" presId="urn:microsoft.com/office/officeart/2005/8/layout/hList9"/>
    <dgm:cxn modelId="{DC49E502-35F4-4A4C-9FD1-EB8B9FA8F057}" type="presParOf" srcId="{0A537AC1-EF81-4A01-9E4B-E5B2A759F9AD}" destId="{83687726-A774-47F1-BC7E-80516EACAAA6}" srcOrd="1" destOrd="0" presId="urn:microsoft.com/office/officeart/2005/8/layout/hList9"/>
    <dgm:cxn modelId="{ABEB5220-91F2-4FFD-89BA-28EADE96811F}" type="presParOf" srcId="{83687726-A774-47F1-BC7E-80516EACAAA6}" destId="{FA4DDE5C-E611-4E9F-95C9-F9D6B94DF70B}" srcOrd="0" destOrd="0" presId="urn:microsoft.com/office/officeart/2005/8/layout/hList9"/>
    <dgm:cxn modelId="{F9128929-C0CE-456F-B596-C356CF5269A6}" type="presParOf" srcId="{83687726-A774-47F1-BC7E-80516EACAAA6}" destId="{A6047825-6965-4F24-A28D-7B1D71EA0006}" srcOrd="1" destOrd="0" presId="urn:microsoft.com/office/officeart/2005/8/layout/hList9"/>
    <dgm:cxn modelId="{2A0AFD98-9BFA-4D6E-AB48-807C7193E667}" type="presParOf" srcId="{A6047825-6965-4F24-A28D-7B1D71EA0006}" destId="{9ADB6934-1D3E-4B6D-BB4D-56064642E70E}" srcOrd="0" destOrd="0" presId="urn:microsoft.com/office/officeart/2005/8/layout/hList9"/>
    <dgm:cxn modelId="{B5E13AD3-2097-4891-B2B5-8C8188A2DD8D}" type="presParOf" srcId="{A6047825-6965-4F24-A28D-7B1D71EA0006}" destId="{E921228C-A779-4425-9EC4-0DF435D2F08B}" srcOrd="1" destOrd="0" presId="urn:microsoft.com/office/officeart/2005/8/layout/hList9"/>
    <dgm:cxn modelId="{8613C0FF-DC7D-4428-B9B6-B7BEA98D33D7}" type="presParOf" srcId="{0A537AC1-EF81-4A01-9E4B-E5B2A759F9AD}" destId="{1BA736AF-210C-487A-A895-A74818218BB7}" srcOrd="2" destOrd="0" presId="urn:microsoft.com/office/officeart/2005/8/layout/hList9"/>
    <dgm:cxn modelId="{0C2B269C-2A79-4C49-9FED-578ACBE2AD6B}" type="presParOf" srcId="{0A537AC1-EF81-4A01-9E4B-E5B2A759F9AD}" destId="{B6576DE8-99F4-4E90-A3EF-A89194151B17}" srcOrd="3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DB6934-1D3E-4B6D-BB4D-56064642E70E}">
      <dsp:nvSpPr>
        <dsp:cNvPr id="0" name=""/>
        <dsp:cNvSpPr/>
      </dsp:nvSpPr>
      <dsp:spPr>
        <a:xfrm>
          <a:off x="1877616" y="399198"/>
          <a:ext cx="1505788" cy="1004361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Solve an everyday problem using Computational Thinking</a:t>
          </a:r>
        </a:p>
      </dsp:txBody>
      <dsp:txXfrm>
        <a:off x="2118542" y="399198"/>
        <a:ext cx="1264862" cy="1004361"/>
      </dsp:txXfrm>
    </dsp:sp>
    <dsp:sp modelId="{B6576DE8-99F4-4E90-A3EF-A89194151B17}">
      <dsp:nvSpPr>
        <dsp:cNvPr id="0" name=""/>
        <dsp:cNvSpPr/>
      </dsp:nvSpPr>
      <dsp:spPr>
        <a:xfrm>
          <a:off x="1014236" y="165"/>
          <a:ext cx="1003859" cy="100385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700" kern="1200" dirty="0"/>
            <a:t>Group Project</a:t>
          </a:r>
        </a:p>
      </dsp:txBody>
      <dsp:txXfrm>
        <a:off x="1161248" y="147177"/>
        <a:ext cx="709835" cy="7098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2.tiff>
</file>

<file path=ppt/media/image2.png>
</file>

<file path=ppt/media/image3.png>
</file>

<file path=ppt/media/image4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SG" dirty="0"/>
              <a:t>Resources:</a:t>
            </a:r>
          </a:p>
          <a:p>
            <a:pPr marL="139700" indent="0">
              <a:buNone/>
            </a:pPr>
            <a:r>
              <a:rPr lang="en-SG" dirty="0"/>
              <a:t>https://www.bbc.com/education/guides/zp92mp3/revision/1 </a:t>
            </a:r>
          </a:p>
          <a:p>
            <a:pPr marL="139700" indent="0">
              <a:buNone/>
            </a:pPr>
            <a:r>
              <a:rPr lang="en-SG" dirty="0"/>
              <a:t>https://computationalthinkingcourse.withgoogle.com/unit</a:t>
            </a:r>
          </a:p>
          <a:p>
            <a:pPr marL="139700" indent="0">
              <a:buNone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94953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3483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243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179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hape 24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Shape 2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28" name="Shape 2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3" name="Shape 33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Shape 34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Shape 3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90151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pic>
        <p:nvPicPr>
          <p:cNvPr id="4" name="Picture 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2AD9518C-F9AD-4290-A073-82FE8571A7E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606453" y="169870"/>
            <a:ext cx="1314110" cy="3860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7AFAB14-BB47-0610-613A-6319C77BD909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77470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SG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Official (Open)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7" r:id="rId3"/>
    <p:sldLayoutId id="214748366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how.com/Fold-Clothe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599" y="2022750"/>
            <a:ext cx="4523700" cy="1159800"/>
          </a:xfrm>
        </p:spPr>
        <p:txBody>
          <a:bodyPr>
            <a:normAutofit fontScale="90000"/>
          </a:bodyPr>
          <a:lstStyle/>
          <a:p>
            <a:r>
              <a:rPr lang="en-GB" dirty="0"/>
              <a:t>Computational Thinking in Everyday Life</a:t>
            </a:r>
            <a:endParaRPr lang="en-SG" dirty="0"/>
          </a:p>
        </p:txBody>
      </p:sp>
      <p:pic>
        <p:nvPicPr>
          <p:cNvPr id="4" name="Shape 192">
            <a:extLst>
              <a:ext uri="{FF2B5EF4-FFF2-40B4-BE49-F238E27FC236}">
                <a16:creationId xmlns:a16="http://schemas.microsoft.com/office/drawing/2014/main" id="{9DED2DCD-6DB2-4954-927C-FAF8DF6DFF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391" y="979312"/>
            <a:ext cx="4191287" cy="32089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Shape 62">
            <a:extLst>
              <a:ext uri="{FF2B5EF4-FFF2-40B4-BE49-F238E27FC236}">
                <a16:creationId xmlns:a16="http://schemas.microsoft.com/office/drawing/2014/main" id="{CFEF955A-0C7C-4F64-BF87-E33AEF2248F7}"/>
              </a:ext>
            </a:extLst>
          </p:cNvPr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6" name="Shape 63">
              <a:extLst>
                <a:ext uri="{FF2B5EF4-FFF2-40B4-BE49-F238E27FC236}">
                  <a16:creationId xmlns:a16="http://schemas.microsoft.com/office/drawing/2014/main" id="{B5D1FE05-B6CA-4F61-B202-E234FC793C18}"/>
                </a:ext>
              </a:extLst>
            </p:cNvPr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64">
              <a:extLst>
                <a:ext uri="{FF2B5EF4-FFF2-40B4-BE49-F238E27FC236}">
                  <a16:creationId xmlns:a16="http://schemas.microsoft.com/office/drawing/2014/main" id="{E8272C37-28AD-4A75-BA55-D7F053646670}"/>
                </a:ext>
              </a:extLst>
            </p:cNvPr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65">
              <a:extLst>
                <a:ext uri="{FF2B5EF4-FFF2-40B4-BE49-F238E27FC236}">
                  <a16:creationId xmlns:a16="http://schemas.microsoft.com/office/drawing/2014/main" id="{F99B4428-39D0-4D94-9334-45A402313191}"/>
                </a:ext>
              </a:extLst>
            </p:cNvPr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66">
              <a:extLst>
                <a:ext uri="{FF2B5EF4-FFF2-40B4-BE49-F238E27FC236}">
                  <a16:creationId xmlns:a16="http://schemas.microsoft.com/office/drawing/2014/main" id="{FBF2617B-52FE-4727-87E8-A7F80DF30FD6}"/>
                </a:ext>
              </a:extLst>
            </p:cNvPr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Shape 67">
              <a:extLst>
                <a:ext uri="{FF2B5EF4-FFF2-40B4-BE49-F238E27FC236}">
                  <a16:creationId xmlns:a16="http://schemas.microsoft.com/office/drawing/2014/main" id="{BAA21BC3-8442-444F-9AB7-F3E253D572BA}"/>
                </a:ext>
              </a:extLst>
            </p:cNvPr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Shape 68">
              <a:extLst>
                <a:ext uri="{FF2B5EF4-FFF2-40B4-BE49-F238E27FC236}">
                  <a16:creationId xmlns:a16="http://schemas.microsoft.com/office/drawing/2014/main" id="{70BBB2CD-DD4B-46B7-84D4-4DE5594D17B8}"/>
                </a:ext>
              </a:extLst>
            </p:cNvPr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69">
              <a:extLst>
                <a:ext uri="{FF2B5EF4-FFF2-40B4-BE49-F238E27FC236}">
                  <a16:creationId xmlns:a16="http://schemas.microsoft.com/office/drawing/2014/main" id="{44E68646-5295-4958-8DDE-E3AD90442623}"/>
                </a:ext>
              </a:extLst>
            </p:cNvPr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70">
              <a:extLst>
                <a:ext uri="{FF2B5EF4-FFF2-40B4-BE49-F238E27FC236}">
                  <a16:creationId xmlns:a16="http://schemas.microsoft.com/office/drawing/2014/main" id="{C3C140F6-D2F8-4345-9D16-156D3B2A20A4}"/>
                </a:ext>
              </a:extLst>
            </p:cNvPr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22275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F0C0DE1-8A5F-4897-B450-6C3A717A0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Building Blocks of </a:t>
            </a:r>
            <a:r>
              <a:rPr lang="en-SG" dirty="0" err="1"/>
              <a:t>Alogorithm</a:t>
            </a:r>
            <a:endParaRPr lang="en-S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449D-4ED7-4D0F-B804-EBB7EF78A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Logical Operators</a:t>
            </a:r>
          </a:p>
          <a:p>
            <a:r>
              <a:rPr lang="en-SG" dirty="0"/>
              <a:t>Conditional Statements</a:t>
            </a:r>
          </a:p>
          <a:p>
            <a:r>
              <a:rPr lang="en-SG" dirty="0"/>
              <a:t>Loops</a:t>
            </a:r>
          </a:p>
          <a:p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853703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4800" dirty="0">
                <a:highlight>
                  <a:srgbClr val="FFCD00"/>
                </a:highlight>
              </a:rPr>
              <a:t>Logical Operators</a:t>
            </a:r>
            <a:endParaRPr sz="4800" dirty="0">
              <a:highlight>
                <a:srgbClr val="FFCD00"/>
              </a:highlight>
            </a:endParaRPr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 algn="ctr">
              <a:buNone/>
            </a:pPr>
            <a:r>
              <a:rPr lang="en-SG" sz="1800" dirty="0"/>
              <a:t>And / Or / Not</a:t>
            </a: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Shape 124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Shape 125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26" name="Shape 126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Shape 12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29" name="Shape 12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2487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Logical Operators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Logical operations in daily lives:</a:t>
            </a:r>
          </a:p>
          <a:p>
            <a:endParaRPr lang="en-GB" dirty="0"/>
          </a:p>
          <a:p>
            <a:pPr lvl="1"/>
            <a:r>
              <a:rPr lang="en-GB" dirty="0"/>
              <a:t>Buy broccoli </a:t>
            </a:r>
            <a:r>
              <a:rPr lang="en-GB" b="1" dirty="0">
                <a:solidFill>
                  <a:srgbClr val="FF0000"/>
                </a:solidFill>
              </a:rPr>
              <a:t>AND</a:t>
            </a:r>
            <a:r>
              <a:rPr lang="en-GB" dirty="0"/>
              <a:t> carrots</a:t>
            </a:r>
          </a:p>
          <a:p>
            <a:pPr lvl="1"/>
            <a:r>
              <a:rPr lang="en-GB" dirty="0"/>
              <a:t>Buy sugar </a:t>
            </a:r>
            <a:r>
              <a:rPr lang="en-GB" b="1" dirty="0">
                <a:solidFill>
                  <a:srgbClr val="FF0000"/>
                </a:solidFill>
              </a:rPr>
              <a:t>OR</a:t>
            </a:r>
            <a:r>
              <a:rPr lang="en-GB" dirty="0"/>
              <a:t> honey</a:t>
            </a:r>
          </a:p>
          <a:p>
            <a:pPr lvl="1"/>
            <a:r>
              <a:rPr lang="en-GB" dirty="0"/>
              <a:t>Do </a:t>
            </a:r>
            <a:r>
              <a:rPr lang="en-GB" b="1" dirty="0">
                <a:solidFill>
                  <a:srgbClr val="FF0000"/>
                </a:solidFill>
              </a:rPr>
              <a:t>NOT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buy peanuts (allergic!)</a:t>
            </a:r>
          </a:p>
          <a:p>
            <a:endParaRPr lang="en-GB" dirty="0"/>
          </a:p>
          <a:p>
            <a:pPr marL="89154" indent="0">
              <a:buNone/>
            </a:pPr>
            <a:r>
              <a:rPr lang="en-GB" dirty="0"/>
              <a:t>  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37298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Logical Operators 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solidFill>
                  <a:srgbClr val="FF0000"/>
                </a:solidFill>
              </a:rPr>
              <a:t>Equal (==) </a:t>
            </a:r>
            <a:r>
              <a:rPr lang="en-GB" dirty="0"/>
              <a:t>– checks the trueness of the whole statement</a:t>
            </a:r>
            <a:endParaRPr lang="en-SG" dirty="0"/>
          </a:p>
        </p:txBody>
      </p:sp>
      <p:sp>
        <p:nvSpPr>
          <p:cNvPr id="4" name="AutoShape 2" descr="check.png"/>
          <p:cNvSpPr>
            <a:spLocks noChangeAspect="1" noChangeArrowheads="1"/>
          </p:cNvSpPr>
          <p:nvPr/>
        </p:nvSpPr>
        <p:spPr bwMode="auto">
          <a:xfrm>
            <a:off x="1259681" y="-10834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SG" sz="1050"/>
          </a:p>
        </p:txBody>
      </p:sp>
      <p:sp>
        <p:nvSpPr>
          <p:cNvPr id="7" name="TextBox 6"/>
          <p:cNvSpPr txBox="1"/>
          <p:nvPr/>
        </p:nvSpPr>
        <p:spPr>
          <a:xfrm>
            <a:off x="1860840" y="3505968"/>
            <a:ext cx="427970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/>
              <a:t>E.g. the above programme check if the value is 5. </a:t>
            </a:r>
          </a:p>
          <a:p>
            <a:endParaRPr lang="en-GB" sz="21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8BFE604-CEAB-A112-AEF9-E47AB8C173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2799975"/>
              </p:ext>
            </p:extLst>
          </p:nvPr>
        </p:nvGraphicFramePr>
        <p:xfrm>
          <a:off x="2053811" y="2915395"/>
          <a:ext cx="106680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1066953" imgH="514350" progId="Package">
                  <p:embed/>
                </p:oleObj>
              </mc:Choice>
              <mc:Fallback>
                <p:oleObj name="Packager Shell Object" showAsIcon="1" r:id="rId2" imgW="1066953" imgH="514350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28BFE604-CEAB-A112-AEF9-E47AB8C173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53811" y="2915395"/>
                        <a:ext cx="106680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005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jacintao\Desktop\IMG_648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989" y="2952540"/>
            <a:ext cx="1451660" cy="202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Logical Operators 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solidFill>
                  <a:srgbClr val="FF0000"/>
                </a:solidFill>
              </a:rPr>
              <a:t>NOT </a:t>
            </a:r>
            <a:r>
              <a:rPr lang="en-GB" dirty="0"/>
              <a:t>– flips the trueness or falseness of the whole statement</a:t>
            </a:r>
            <a:endParaRPr lang="en-SG" dirty="0"/>
          </a:p>
        </p:txBody>
      </p:sp>
      <p:sp>
        <p:nvSpPr>
          <p:cNvPr id="4" name="AutoShape 2" descr="check.png"/>
          <p:cNvSpPr>
            <a:spLocks noChangeAspect="1" noChangeArrowheads="1"/>
          </p:cNvSpPr>
          <p:nvPr/>
        </p:nvSpPr>
        <p:spPr bwMode="auto">
          <a:xfrm>
            <a:off x="1259681" y="-10834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SG" sz="1050"/>
          </a:p>
        </p:txBody>
      </p:sp>
      <p:sp>
        <p:nvSpPr>
          <p:cNvPr id="7" name="TextBox 6"/>
          <p:cNvSpPr txBox="1"/>
          <p:nvPr/>
        </p:nvSpPr>
        <p:spPr>
          <a:xfrm>
            <a:off x="3119797" y="3433140"/>
            <a:ext cx="427970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/>
              <a:t>E.g. the above programme check if the value is not 5. </a:t>
            </a:r>
          </a:p>
          <a:p>
            <a:endParaRPr lang="en-GB" sz="2100" dirty="0"/>
          </a:p>
        </p:txBody>
      </p:sp>
      <p:sp>
        <p:nvSpPr>
          <p:cNvPr id="5" name="Oval 4"/>
          <p:cNvSpPr/>
          <p:nvPr/>
        </p:nvSpPr>
        <p:spPr>
          <a:xfrm>
            <a:off x="642731" y="3550255"/>
            <a:ext cx="310320" cy="2232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05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EFCFA76-B0C3-80E5-B319-1DCFC26D74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4259316"/>
              </p:ext>
            </p:extLst>
          </p:nvPr>
        </p:nvGraphicFramePr>
        <p:xfrm>
          <a:off x="4272998" y="2915395"/>
          <a:ext cx="9048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904904" imgH="514350" progId="Package">
                  <p:embed/>
                </p:oleObj>
              </mc:Choice>
              <mc:Fallback>
                <p:oleObj name="Packager Shell Object" showAsIcon="1" r:id="rId3" imgW="904904" imgH="514350" progId="Packag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EFCFA76-B0C3-80E5-B319-1DCFC26D74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72998" y="2915395"/>
                        <a:ext cx="9048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7197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4800" dirty="0">
                <a:highlight>
                  <a:srgbClr val="FFCD00"/>
                </a:highlight>
              </a:rPr>
              <a:t>Conditionals</a:t>
            </a:r>
            <a:endParaRPr sz="4800" dirty="0">
              <a:highlight>
                <a:srgbClr val="FFCD00"/>
              </a:highlight>
            </a:endParaRPr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 algn="ctr">
              <a:buNone/>
            </a:pPr>
            <a:r>
              <a:rPr lang="en-SG" sz="1800" dirty="0"/>
              <a:t>If … else</a:t>
            </a: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Shape 124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Shape 125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26" name="Shape 126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Shape 12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29" name="Shape 12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8441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Conditional Statements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Conditional Statements  + Logical operations in daily lives</a:t>
            </a:r>
          </a:p>
          <a:p>
            <a:pPr marL="89154" indent="0">
              <a:buNone/>
            </a:pPr>
            <a:endParaRPr lang="en-GB" dirty="0"/>
          </a:p>
          <a:p>
            <a:pPr marL="89154" indent="0">
              <a:buNone/>
            </a:pPr>
            <a:endParaRPr lang="en-GB" dirty="0"/>
          </a:p>
          <a:p>
            <a:pPr marL="89154" indent="0">
              <a:buNone/>
            </a:pPr>
            <a:r>
              <a:rPr lang="en-GB" dirty="0"/>
              <a:t>“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If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GB" dirty="0"/>
              <a:t>bought sugar </a:t>
            </a:r>
            <a:r>
              <a:rPr lang="en-GB" b="1" dirty="0">
                <a:solidFill>
                  <a:srgbClr val="FF0000"/>
                </a:solidFill>
              </a:rPr>
              <a:t>OR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honey, we can go home and make our tea!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Otherwise</a:t>
            </a:r>
            <a:r>
              <a:rPr lang="en-GB" dirty="0"/>
              <a:t>, we need to go back to store to complete the buy.”</a:t>
            </a:r>
          </a:p>
          <a:p>
            <a:endParaRPr lang="en-GB" dirty="0"/>
          </a:p>
          <a:p>
            <a:pPr marL="89154" indent="0">
              <a:buNone/>
            </a:pPr>
            <a:r>
              <a:rPr lang="en-GB" dirty="0"/>
              <a:t>  </a:t>
            </a:r>
            <a:endParaRPr lang="en-SG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B5D144F-28A1-7626-38B1-E2A889611E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1310084"/>
              </p:ext>
            </p:extLst>
          </p:nvPr>
        </p:nvGraphicFramePr>
        <p:xfrm>
          <a:off x="3966950" y="2788202"/>
          <a:ext cx="81915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819131" imgH="514350" progId="Package">
                  <p:embed/>
                </p:oleObj>
              </mc:Choice>
              <mc:Fallback>
                <p:oleObj name="Packager Shell Object" showAsIcon="1" r:id="rId2" imgW="819131" imgH="514350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0B5D144F-28A1-7626-38B1-E2A889611E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66950" y="2788202"/>
                        <a:ext cx="81915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588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Conditional Statements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Conditional Statements  + Logical operations in daily lives</a:t>
            </a:r>
          </a:p>
          <a:p>
            <a:endParaRPr lang="en-GB" dirty="0"/>
          </a:p>
          <a:p>
            <a:pPr marL="89154" indent="0">
              <a:buNone/>
            </a:pPr>
            <a:r>
              <a:rPr lang="en-GB" dirty="0"/>
              <a:t>     “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If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GB" dirty="0"/>
              <a:t>bought sugar </a:t>
            </a:r>
            <a:r>
              <a:rPr lang="en-GB" b="1" dirty="0">
                <a:solidFill>
                  <a:srgbClr val="FF0000"/>
                </a:solidFill>
              </a:rPr>
              <a:t>AND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honey, we can go home and make our tea!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Otherwise</a:t>
            </a:r>
            <a:r>
              <a:rPr lang="en-GB" dirty="0"/>
              <a:t>, we need to go back to store to complete the buy.”</a:t>
            </a:r>
          </a:p>
          <a:p>
            <a:endParaRPr lang="en-GB" dirty="0"/>
          </a:p>
          <a:p>
            <a:pPr marL="89154" indent="0">
              <a:buNone/>
            </a:pPr>
            <a:r>
              <a:rPr lang="en-GB" dirty="0"/>
              <a:t>  </a:t>
            </a:r>
            <a:endParaRPr lang="en-SG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C300FBF-A84A-12CF-49A2-47A4E0F155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7155937"/>
              </p:ext>
            </p:extLst>
          </p:nvPr>
        </p:nvGraphicFramePr>
        <p:xfrm>
          <a:off x="4324137" y="2510183"/>
          <a:ext cx="923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923896" imgH="514350" progId="Package">
                  <p:embed/>
                </p:oleObj>
              </mc:Choice>
              <mc:Fallback>
                <p:oleObj name="Packager Shell Object" showAsIcon="1" r:id="rId2" imgW="923896" imgH="514350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C300FBF-A84A-12CF-49A2-47A4E0F1550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24137" y="2510183"/>
                        <a:ext cx="923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625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Conditional Statements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Conditional Statements  + Logical operations in daily lives</a:t>
            </a:r>
          </a:p>
          <a:p>
            <a:endParaRPr lang="en-GB" dirty="0"/>
          </a:p>
          <a:p>
            <a:pPr marL="89154" indent="0">
              <a:buNone/>
            </a:pPr>
            <a:r>
              <a:rPr lang="en-GB" dirty="0"/>
              <a:t>     “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If</a:t>
            </a:r>
            <a:r>
              <a:rPr lang="en-GB" dirty="0">
                <a:solidFill>
                  <a:srgbClr val="FFC000"/>
                </a:solidFill>
              </a:rPr>
              <a:t> </a:t>
            </a:r>
            <a:r>
              <a:rPr lang="en-GB" dirty="0"/>
              <a:t>did </a:t>
            </a:r>
            <a:r>
              <a:rPr lang="en-GB" b="1" dirty="0">
                <a:solidFill>
                  <a:srgbClr val="FF0000"/>
                </a:solidFill>
              </a:rPr>
              <a:t>NOT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buy nuts, go home!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Otherwise</a:t>
            </a:r>
            <a:r>
              <a:rPr lang="en-GB" dirty="0"/>
              <a:t>, </a:t>
            </a:r>
          </a:p>
          <a:p>
            <a:pPr marL="89154" indent="0">
              <a:buNone/>
            </a:pPr>
            <a:r>
              <a:rPr lang="en-GB" dirty="0"/>
              <a:t>      go back to store to return the nuts!”</a:t>
            </a:r>
          </a:p>
          <a:p>
            <a:endParaRPr lang="en-GB" dirty="0"/>
          </a:p>
          <a:p>
            <a:pPr marL="89154" indent="0">
              <a:buNone/>
            </a:pPr>
            <a:r>
              <a:rPr lang="en-GB" dirty="0"/>
              <a:t>  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127006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4800" dirty="0">
                <a:highlight>
                  <a:srgbClr val="FFCD00"/>
                </a:highlight>
              </a:rPr>
              <a:t>Loops</a:t>
            </a:r>
            <a:endParaRPr sz="4800" dirty="0">
              <a:highlight>
                <a:srgbClr val="FFCD00"/>
              </a:highlight>
            </a:endParaRPr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 algn="ctr">
              <a:buNone/>
            </a:pPr>
            <a:r>
              <a:rPr lang="en-GB" sz="1800" dirty="0"/>
              <a:t>Loops allow us to </a:t>
            </a:r>
            <a:r>
              <a:rPr lang="en-GB" sz="1800" b="1" dirty="0"/>
              <a:t>repeat</a:t>
            </a:r>
            <a:r>
              <a:rPr lang="en-GB" sz="1800" dirty="0"/>
              <a:t> the same action every single time a condition is met, or until a condition is met</a:t>
            </a: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Shape 124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Shape 125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26" name="Shape 126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Shape 12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29" name="Shape 12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2620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52830-2E32-4689-B701-4AA4F14DB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Lesson Objectives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8DE494-BA44-4A8D-9228-4B442E5DAD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Know the </a:t>
            </a:r>
            <a:r>
              <a:rPr lang="en-SG" dirty="0">
                <a:highlight>
                  <a:srgbClr val="FFCD00"/>
                </a:highlight>
              </a:rPr>
              <a:t>building blocks </a:t>
            </a:r>
            <a:r>
              <a:rPr lang="en-SG" dirty="0"/>
              <a:t>of an algorithm</a:t>
            </a:r>
          </a:p>
          <a:p>
            <a:r>
              <a:rPr lang="en-SG" dirty="0"/>
              <a:t>Apply algorithm in </a:t>
            </a:r>
            <a:r>
              <a:rPr lang="en-SG" dirty="0">
                <a:highlight>
                  <a:srgbClr val="FFCD00"/>
                </a:highlight>
              </a:rPr>
              <a:t>everyday activities</a:t>
            </a:r>
            <a:endParaRPr lang="en-SG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0FD71D2-7F66-4AAF-BD08-DFA5435CE48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16455" y="1870158"/>
            <a:ext cx="3425400" cy="3231000"/>
          </a:xfrm>
        </p:spPr>
        <p:txBody>
          <a:bodyPr/>
          <a:lstStyle/>
          <a:p>
            <a:endParaRPr lang="en-SG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FDAB77A-9F41-4B40-991B-0A394D74D0E9}"/>
              </a:ext>
            </a:extLst>
          </p:cNvPr>
          <p:cNvGrpSpPr/>
          <p:nvPr/>
        </p:nvGrpSpPr>
        <p:grpSpPr>
          <a:xfrm>
            <a:off x="5107863" y="1019750"/>
            <a:ext cx="3417119" cy="2465908"/>
            <a:chOff x="3137835" y="1407801"/>
            <a:chExt cx="3417119" cy="2465908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D6D2B266-0374-45BE-ADA6-6E4F3669813E}"/>
                </a:ext>
              </a:extLst>
            </p:cNvPr>
            <p:cNvSpPr/>
            <p:nvPr/>
          </p:nvSpPr>
          <p:spPr>
            <a:xfrm>
              <a:off x="3137835" y="1407801"/>
              <a:ext cx="3417119" cy="2465908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sz="105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3B1E590-DCD6-46EF-BFB4-C52B1374139A}"/>
                </a:ext>
              </a:extLst>
            </p:cNvPr>
            <p:cNvSpPr txBox="1"/>
            <p:nvPr/>
          </p:nvSpPr>
          <p:spPr>
            <a:xfrm>
              <a:off x="4174236" y="1569625"/>
              <a:ext cx="190893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sz="1600" b="1" dirty="0"/>
                <a:t>Learn</a:t>
              </a:r>
              <a:r>
                <a:rPr lang="en-SG" sz="2100" b="1" dirty="0"/>
                <a:t> </a:t>
              </a:r>
              <a:r>
                <a:rPr lang="en" sz="900" dirty="0">
                  <a:solidFill>
                    <a:schemeClr val="dk1"/>
                  </a:solidFill>
                  <a:highlight>
                    <a:srgbClr val="FFCD00"/>
                  </a:highlight>
                </a:rPr>
                <a:t> 15 </a:t>
              </a:r>
              <a:r>
                <a:rPr lang="en-SG" sz="900" dirty="0">
                  <a:solidFill>
                    <a:schemeClr val="dk1"/>
                  </a:solidFill>
                  <a:highlight>
                    <a:srgbClr val="FFCD00"/>
                  </a:highlight>
                </a:rPr>
                <a:t>mins  </a:t>
              </a:r>
              <a:r>
                <a:rPr lang="en" sz="900" dirty="0">
                  <a:solidFill>
                    <a:schemeClr val="dk1"/>
                  </a:solidFill>
                  <a:highlight>
                    <a:srgbClr val="FFCD00"/>
                  </a:highlight>
                </a:rPr>
                <a:t> </a:t>
              </a:r>
              <a:endParaRPr lang="en-SG" sz="105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060DA79-EE55-422A-99CA-021F6A8E65DF}"/>
                </a:ext>
              </a:extLst>
            </p:cNvPr>
            <p:cNvSpPr txBox="1"/>
            <p:nvPr/>
          </p:nvSpPr>
          <p:spPr>
            <a:xfrm>
              <a:off x="4185950" y="3116244"/>
              <a:ext cx="18009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sz="1600" b="1" dirty="0"/>
                <a:t>Quiz</a:t>
              </a:r>
              <a:r>
                <a:rPr lang="en-SG" sz="2100" b="1" dirty="0"/>
                <a:t> </a:t>
              </a:r>
              <a:r>
                <a:rPr lang="en" sz="900" dirty="0">
                  <a:solidFill>
                    <a:schemeClr val="dk1"/>
                  </a:solidFill>
                  <a:highlight>
                    <a:srgbClr val="FFCD00"/>
                  </a:highlight>
                </a:rPr>
                <a:t> 10 </a:t>
              </a:r>
              <a:r>
                <a:rPr lang="en-SG" sz="900" dirty="0">
                  <a:solidFill>
                    <a:schemeClr val="dk1"/>
                  </a:solidFill>
                  <a:highlight>
                    <a:srgbClr val="FFCD00"/>
                  </a:highlight>
                </a:rPr>
                <a:t>mins </a:t>
              </a:r>
              <a:endParaRPr lang="en-SG" sz="105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1D5346A-5D32-4B17-8450-CAE9CD851107}"/>
                </a:ext>
              </a:extLst>
            </p:cNvPr>
            <p:cNvSpPr txBox="1"/>
            <p:nvPr/>
          </p:nvSpPr>
          <p:spPr>
            <a:xfrm>
              <a:off x="4176520" y="2352264"/>
              <a:ext cx="1906647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sz="1600" b="1" dirty="0"/>
                <a:t>Activity</a:t>
              </a:r>
              <a:r>
                <a:rPr lang="en-SG" sz="2100" b="1" dirty="0"/>
                <a:t> </a:t>
              </a:r>
              <a:r>
                <a:rPr lang="en" sz="900" dirty="0">
                  <a:solidFill>
                    <a:schemeClr val="dk1"/>
                  </a:solidFill>
                  <a:highlight>
                    <a:srgbClr val="FFCD00"/>
                  </a:highlight>
                </a:rPr>
                <a:t> 45</a:t>
              </a:r>
              <a:r>
                <a:rPr lang="en-SG" sz="900" dirty="0">
                  <a:solidFill>
                    <a:schemeClr val="dk1"/>
                  </a:solidFill>
                  <a:highlight>
                    <a:srgbClr val="FFCD00"/>
                  </a:highlight>
                </a:rPr>
                <a:t> mins </a:t>
              </a:r>
              <a:endParaRPr lang="en-SG" sz="1050" dirty="0"/>
            </a:p>
            <a:p>
              <a:endParaRPr lang="en-SG" sz="1050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254AE6D-7C67-4126-9191-5E7AC9F21C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334" t="68650" r="37262" b="3466"/>
            <a:stretch/>
          </p:blipFill>
          <p:spPr>
            <a:xfrm>
              <a:off x="3467003" y="2238590"/>
              <a:ext cx="626078" cy="62150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629657B-1615-48AB-9FCD-9C22DD674E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093" t="2573" r="37298" b="68901"/>
            <a:stretch/>
          </p:blipFill>
          <p:spPr>
            <a:xfrm>
              <a:off x="3485862" y="3030489"/>
              <a:ext cx="607219" cy="63579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37C0E5-BF52-4959-BF0F-CF9CC73A9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8" t="33086" r="70573" b="35576"/>
            <a:stretch/>
          </p:blipFill>
          <p:spPr>
            <a:xfrm>
              <a:off x="3467003" y="1485406"/>
              <a:ext cx="607219" cy="698468"/>
            </a:xfrm>
            <a:prstGeom prst="rect">
              <a:avLst/>
            </a:prstGeom>
          </p:spPr>
        </p:pic>
      </p:grpSp>
      <p:grpSp>
        <p:nvGrpSpPr>
          <p:cNvPr id="14" name="Shape 242">
            <a:extLst>
              <a:ext uri="{FF2B5EF4-FFF2-40B4-BE49-F238E27FC236}">
                <a16:creationId xmlns:a16="http://schemas.microsoft.com/office/drawing/2014/main" id="{FEF992FC-15B2-498E-BC64-2AE1341178FD}"/>
              </a:ext>
            </a:extLst>
          </p:cNvPr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5" name="Shape 243">
              <a:extLst>
                <a:ext uri="{FF2B5EF4-FFF2-40B4-BE49-F238E27FC236}">
                  <a16:creationId xmlns:a16="http://schemas.microsoft.com/office/drawing/2014/main" id="{E35C29D6-C8AB-4809-8D79-44BA6B928459}"/>
                </a:ext>
              </a:extLst>
            </p:cNvPr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244">
              <a:extLst>
                <a:ext uri="{FF2B5EF4-FFF2-40B4-BE49-F238E27FC236}">
                  <a16:creationId xmlns:a16="http://schemas.microsoft.com/office/drawing/2014/main" id="{7CAE1C50-2C1C-4372-BD1F-E983E11AA8E4}"/>
                </a:ext>
              </a:extLst>
            </p:cNvPr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245">
              <a:extLst>
                <a:ext uri="{FF2B5EF4-FFF2-40B4-BE49-F238E27FC236}">
                  <a16:creationId xmlns:a16="http://schemas.microsoft.com/office/drawing/2014/main" id="{B701718D-3034-4468-A0A9-D72723B6B4B6}"/>
                </a:ext>
              </a:extLst>
            </p:cNvPr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246">
              <a:extLst>
                <a:ext uri="{FF2B5EF4-FFF2-40B4-BE49-F238E27FC236}">
                  <a16:creationId xmlns:a16="http://schemas.microsoft.com/office/drawing/2014/main" id="{A3D7DA8A-930C-4DFD-A6E5-E6A3B5BA6D1F}"/>
                </a:ext>
              </a:extLst>
            </p:cNvPr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700CF1D7-24F2-48B9-B879-5B92624E3D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1283692"/>
              </p:ext>
            </p:extLst>
          </p:nvPr>
        </p:nvGraphicFramePr>
        <p:xfrm>
          <a:off x="4810189" y="3362421"/>
          <a:ext cx="4337350" cy="1406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1268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Loops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Loops allow us to </a:t>
            </a:r>
            <a:r>
              <a:rPr lang="en-GB" b="1" dirty="0"/>
              <a:t>repeat</a:t>
            </a:r>
            <a:r>
              <a:rPr lang="en-GB" dirty="0"/>
              <a:t> the same action every single time a condition is met, or until a condition is met</a:t>
            </a:r>
          </a:p>
          <a:p>
            <a:endParaRPr lang="en-GB" dirty="0"/>
          </a:p>
          <a:p>
            <a:r>
              <a:rPr lang="en-GB" dirty="0"/>
              <a:t>Two common types of loops:</a:t>
            </a:r>
          </a:p>
          <a:p>
            <a:pPr lvl="1"/>
            <a:r>
              <a:rPr lang="en-GB" dirty="0"/>
              <a:t>For loop</a:t>
            </a:r>
          </a:p>
          <a:p>
            <a:pPr lvl="1"/>
            <a:r>
              <a:rPr lang="en-GB" dirty="0"/>
              <a:t>While loop</a:t>
            </a:r>
          </a:p>
          <a:p>
            <a:pPr marL="5588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7723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Loops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Loops in daily lives</a:t>
            </a:r>
          </a:p>
          <a:p>
            <a:r>
              <a:rPr lang="en-GB" dirty="0"/>
              <a:t>Making and eating a Peanut Butter Sandwich. </a:t>
            </a:r>
          </a:p>
          <a:p>
            <a:pPr marL="728663" lvl="1" indent="-385763">
              <a:buFont typeface="+mj-lt"/>
              <a:buAutoNum type="arabicPeriod"/>
            </a:pPr>
            <a:r>
              <a:rPr lang="en-GB" dirty="0"/>
              <a:t>Take 2 slices of bread</a:t>
            </a:r>
          </a:p>
          <a:p>
            <a:pPr marL="728663" lvl="1" indent="-385763">
              <a:buFont typeface="+mj-lt"/>
              <a:buAutoNum type="arabicPeriod"/>
            </a:pPr>
            <a:r>
              <a:rPr lang="en-GB" b="1" dirty="0">
                <a:solidFill>
                  <a:srgbClr val="C00000"/>
                </a:solidFill>
              </a:rPr>
              <a:t>For each </a:t>
            </a:r>
            <a:r>
              <a:rPr lang="en-GB" dirty="0"/>
              <a:t>ingredient (peanut butter &amp; jam), use a knife to spread that ingredient on a slice of bread</a:t>
            </a:r>
          </a:p>
          <a:p>
            <a:pPr marL="728663" lvl="1" indent="-385763">
              <a:buFont typeface="+mj-lt"/>
              <a:buAutoNum type="arabicPeriod"/>
            </a:pPr>
            <a:r>
              <a:rPr lang="en-GB" dirty="0"/>
              <a:t>Place one slice of bread on top of the other</a:t>
            </a:r>
          </a:p>
          <a:p>
            <a:pPr marL="728663" lvl="1" indent="-385763">
              <a:buFont typeface="+mj-lt"/>
              <a:buAutoNum type="arabicPeriod"/>
            </a:pPr>
            <a:r>
              <a:rPr lang="en-GB" dirty="0"/>
              <a:t>Take one bite at a time </a:t>
            </a:r>
            <a:r>
              <a:rPr lang="en-GB" b="1" dirty="0">
                <a:solidFill>
                  <a:srgbClr val="C00000"/>
                </a:solidFill>
              </a:rPr>
              <a:t>until</a:t>
            </a:r>
            <a:r>
              <a:rPr lang="en-GB" dirty="0">
                <a:solidFill>
                  <a:srgbClr val="FFC000"/>
                </a:solidFill>
              </a:rPr>
              <a:t> </a:t>
            </a:r>
            <a:r>
              <a:rPr lang="en-GB" dirty="0"/>
              <a:t>the sandwich is gone!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729319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044" y="1140468"/>
            <a:ext cx="6714389" cy="3178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381250" y="2121295"/>
            <a:ext cx="6618419" cy="2602445"/>
            <a:chOff x="184174" y="2541896"/>
            <a:chExt cx="8824558" cy="3469926"/>
          </a:xfrm>
        </p:grpSpPr>
        <p:sp>
          <p:nvSpPr>
            <p:cNvPr id="3" name="Rectangle 2"/>
            <p:cNvSpPr/>
            <p:nvPr/>
          </p:nvSpPr>
          <p:spPr>
            <a:xfrm>
              <a:off x="5070144" y="2541896"/>
              <a:ext cx="3938588" cy="1752600"/>
            </a:xfrm>
            <a:prstGeom prst="rect">
              <a:avLst/>
            </a:prstGeom>
            <a:noFill/>
            <a:ln w="44450" cmpd="sng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sz="1050"/>
            </a:p>
          </p:txBody>
        </p:sp>
        <p:cxnSp>
          <p:nvCxnSpPr>
            <p:cNvPr id="5" name="Straight Arrow Connector 4"/>
            <p:cNvCxnSpPr/>
            <p:nvPr/>
          </p:nvCxnSpPr>
          <p:spPr>
            <a:xfrm flipH="1">
              <a:off x="4073856" y="4316104"/>
              <a:ext cx="1143000" cy="990600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184174" y="5273158"/>
              <a:ext cx="617092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500" dirty="0"/>
                <a:t>This repetition requires you to recognise a pattern in</a:t>
              </a:r>
            </a:p>
            <a:p>
              <a:r>
                <a:rPr lang="en-GB" sz="1500" dirty="0"/>
                <a:t>order to come out with this algorithm</a:t>
              </a:r>
              <a:endParaRPr lang="en-SG" sz="1500" dirty="0"/>
            </a:p>
          </p:txBody>
        </p:sp>
      </p:grpSp>
      <p:sp>
        <p:nvSpPr>
          <p:cNvPr id="94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dirty="0"/>
              <a:t>Example:- </a:t>
            </a:r>
            <a:r>
              <a:rPr lang="en-GB" dirty="0"/>
              <a:t>Algorithm</a:t>
            </a:r>
            <a:r>
              <a:rPr lang="en-SG" dirty="0"/>
              <a:t> to find average numbers 1 - 10</a:t>
            </a:r>
          </a:p>
        </p:txBody>
      </p:sp>
    </p:spTree>
    <p:extLst>
      <p:ext uri="{BB962C8B-B14F-4D97-AF65-F5344CB8AC3E}">
        <p14:creationId xmlns:p14="http://schemas.microsoft.com/office/powerpoint/2010/main" val="4079122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Loops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solidFill>
                  <a:srgbClr val="FF0000"/>
                </a:solidFill>
              </a:rPr>
              <a:t>For loop </a:t>
            </a:r>
            <a:r>
              <a:rPr lang="en-GB" dirty="0"/>
              <a:t>– repeat a set of actions </a:t>
            </a:r>
            <a:r>
              <a:rPr lang="en-GB" b="1" dirty="0"/>
              <a:t>each time</a:t>
            </a:r>
            <a:r>
              <a:rPr lang="en-GB" dirty="0"/>
              <a:t> a condition is met</a:t>
            </a:r>
          </a:p>
        </p:txBody>
      </p:sp>
      <p:sp>
        <p:nvSpPr>
          <p:cNvPr id="4" name="AutoShape 2" descr="check.png"/>
          <p:cNvSpPr>
            <a:spLocks noChangeAspect="1" noChangeArrowheads="1"/>
          </p:cNvSpPr>
          <p:nvPr/>
        </p:nvSpPr>
        <p:spPr bwMode="auto">
          <a:xfrm>
            <a:off x="1259681" y="-10834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SG" sz="105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FCFF208-767E-1B66-2D26-5F596AC884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1080203"/>
              </p:ext>
            </p:extLst>
          </p:nvPr>
        </p:nvGraphicFramePr>
        <p:xfrm>
          <a:off x="1880979" y="2940672"/>
          <a:ext cx="1373491" cy="8428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838123" imgH="514350" progId="Package">
                  <p:embed/>
                </p:oleObj>
              </mc:Choice>
              <mc:Fallback>
                <p:oleObj name="Packager Shell Object" showAsIcon="1" r:id="rId2" imgW="838123" imgH="514350" progId="Package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FFCFF208-767E-1B66-2D26-5F596AC884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80979" y="2940672"/>
                        <a:ext cx="1373491" cy="8428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95165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660" y="0"/>
            <a:ext cx="514868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39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5D8306-8133-4AD8-8960-CB7EE7A12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093" y="231140"/>
            <a:ext cx="5943600" cy="4762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F24E44-1A12-4DCF-AAF9-5386BC885840}"/>
              </a:ext>
            </a:extLst>
          </p:cNvPr>
          <p:cNvSpPr/>
          <p:nvPr/>
        </p:nvSpPr>
        <p:spPr>
          <a:xfrm>
            <a:off x="1394646" y="1940238"/>
            <a:ext cx="17972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>
                <a:hlinkClick r:id="rId3"/>
              </a:rPr>
              <a:t>How to Fold Clothes</a:t>
            </a:r>
            <a:endParaRPr lang="en-SG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6ABC36-8DCF-4B88-86B0-755D684421E6}"/>
              </a:ext>
            </a:extLst>
          </p:cNvPr>
          <p:cNvSpPr/>
          <p:nvPr/>
        </p:nvSpPr>
        <p:spPr>
          <a:xfrm>
            <a:off x="252307" y="910127"/>
            <a:ext cx="25603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1800" b="1" dirty="0">
                <a:solidFill>
                  <a:srgbClr val="333333"/>
                </a:solidFill>
                <a:latin typeface="ReithSans"/>
              </a:rPr>
              <a:t>An algorithm is a set of </a:t>
            </a:r>
          </a:p>
          <a:p>
            <a:r>
              <a:rPr lang="en-SG" sz="1800" b="1" dirty="0">
                <a:solidFill>
                  <a:srgbClr val="333333"/>
                </a:solidFill>
                <a:latin typeface="ReithSans"/>
              </a:rPr>
              <a:t>step-by-step instructions </a:t>
            </a:r>
          </a:p>
          <a:p>
            <a:r>
              <a:rPr lang="en-SG" sz="1800" b="1" dirty="0">
                <a:solidFill>
                  <a:srgbClr val="333333"/>
                </a:solidFill>
                <a:latin typeface="ReithSans"/>
              </a:rPr>
              <a:t>to solve a problem.</a:t>
            </a:r>
            <a:endParaRPr lang="en-SG" sz="1800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FB077D03-80C8-4A6E-87E6-3DF6377CD948}"/>
              </a:ext>
            </a:extLst>
          </p:cNvPr>
          <p:cNvSpPr/>
          <p:nvPr/>
        </p:nvSpPr>
        <p:spPr>
          <a:xfrm>
            <a:off x="7675418" y="3626658"/>
            <a:ext cx="1468582" cy="1366982"/>
          </a:xfrm>
          <a:prstGeom prst="wedgeEllipseCallout">
            <a:avLst>
              <a:gd name="adj1" fmla="val -40958"/>
              <a:gd name="adj2" fmla="val 52364"/>
            </a:avLst>
          </a:prstGeom>
          <a:solidFill>
            <a:srgbClr val="20D0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b="1" dirty="0">
                <a:latin typeface="Lato" panose="020F0502020204030203" pitchFamily="34" charset="0"/>
              </a:rPr>
              <a:t>We are using Algorithm everyday!</a:t>
            </a:r>
          </a:p>
        </p:txBody>
      </p:sp>
    </p:spTree>
    <p:extLst>
      <p:ext uri="{BB962C8B-B14F-4D97-AF65-F5344CB8AC3E}">
        <p14:creationId xmlns:p14="http://schemas.microsoft.com/office/powerpoint/2010/main" val="2514661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dirty="0"/>
              <a:t>Example:- </a:t>
            </a:r>
            <a:r>
              <a:rPr lang="en-GB" dirty="0"/>
              <a:t>Algorithm</a:t>
            </a:r>
            <a:r>
              <a:rPr lang="en-SG" dirty="0"/>
              <a:t> from Real Life: Pizza Dough Recipe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SG" dirty="0"/>
              <a:t>Combine the bread flour, sugar, yeast and salt in the bowl of a mixer.</a:t>
            </a:r>
          </a:p>
          <a:p>
            <a:r>
              <a:rPr lang="en-SG" dirty="0"/>
              <a:t>Start the mixer.</a:t>
            </a:r>
          </a:p>
          <a:p>
            <a:r>
              <a:rPr lang="en-SG" dirty="0"/>
              <a:t>Add water and 2 tablespoons of oil.</a:t>
            </a:r>
          </a:p>
          <a:p>
            <a:r>
              <a:rPr lang="en-SG" dirty="0"/>
              <a:t>Beat until the dough forms into a ball.</a:t>
            </a:r>
          </a:p>
          <a:p>
            <a:r>
              <a:rPr lang="en-SG" dirty="0"/>
              <a:t>If the dough is sticky, add additional flour and beat.</a:t>
            </a:r>
          </a:p>
          <a:p>
            <a:r>
              <a:rPr lang="en-SG" dirty="0"/>
              <a:t>If the dough is too dry, add additional water and beat.</a:t>
            </a:r>
          </a:p>
          <a:p>
            <a:r>
              <a:rPr lang="en-SG" dirty="0"/>
              <a:t>Otherwise, stop and knead.</a:t>
            </a:r>
          </a:p>
        </p:txBody>
      </p:sp>
    </p:spTree>
    <p:extLst>
      <p:ext uri="{BB962C8B-B14F-4D97-AF65-F5344CB8AC3E}">
        <p14:creationId xmlns:p14="http://schemas.microsoft.com/office/powerpoint/2010/main" val="4194431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1143000" y="0"/>
            <a:ext cx="4857750" cy="4914900"/>
            <a:chOff x="900752" y="152400"/>
            <a:chExt cx="6477000" cy="6553200"/>
          </a:xfrm>
        </p:grpSpPr>
        <p:sp>
          <p:nvSpPr>
            <p:cNvPr id="18" name="Flowchart: Process 17"/>
            <p:cNvSpPr/>
            <p:nvPr/>
          </p:nvSpPr>
          <p:spPr>
            <a:xfrm>
              <a:off x="900752" y="152400"/>
              <a:ext cx="6477000" cy="6553200"/>
            </a:xfrm>
            <a:prstGeom prst="flowChartProcess">
              <a:avLst/>
            </a:prstGeom>
            <a:solidFill>
              <a:schemeClr val="bg1"/>
            </a:solidFill>
            <a:ln w="9525">
              <a:solidFill>
                <a:srgbClr val="00B0F0"/>
              </a:solidFill>
            </a:ln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sz="1050" dirty="0">
                <a:solidFill>
                  <a:schemeClr val="tx1"/>
                </a:solidFill>
              </a:endParaRPr>
            </a:p>
          </p:txBody>
        </p:sp>
        <p:sp>
          <p:nvSpPr>
            <p:cNvPr id="8" name="Flowchart: Process 7"/>
            <p:cNvSpPr/>
            <p:nvPr/>
          </p:nvSpPr>
          <p:spPr>
            <a:xfrm>
              <a:off x="1447800" y="1112656"/>
              <a:ext cx="5562600" cy="381000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Combine the bread flour, sugar, yeast and salt in the bowl of a mixer</a:t>
              </a:r>
            </a:p>
          </p:txBody>
        </p:sp>
        <p:sp>
          <p:nvSpPr>
            <p:cNvPr id="9" name="Flowchart: Process 8"/>
            <p:cNvSpPr/>
            <p:nvPr/>
          </p:nvSpPr>
          <p:spPr>
            <a:xfrm>
              <a:off x="1447800" y="1713157"/>
              <a:ext cx="5562600" cy="381000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Start the mixer</a:t>
              </a:r>
            </a:p>
          </p:txBody>
        </p:sp>
        <p:sp>
          <p:nvSpPr>
            <p:cNvPr id="10" name="Flowchart: Process 9"/>
            <p:cNvSpPr/>
            <p:nvPr/>
          </p:nvSpPr>
          <p:spPr>
            <a:xfrm>
              <a:off x="1434152" y="2282952"/>
              <a:ext cx="5562600" cy="384048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Add water and 2 tablespoons of oil</a:t>
              </a:r>
            </a:p>
          </p:txBody>
        </p:sp>
        <p:sp>
          <p:nvSpPr>
            <p:cNvPr id="11" name="Flowchart: Process 10"/>
            <p:cNvSpPr/>
            <p:nvPr/>
          </p:nvSpPr>
          <p:spPr>
            <a:xfrm>
              <a:off x="1447800" y="2968752"/>
              <a:ext cx="5562600" cy="384048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Beat dough</a:t>
              </a:r>
            </a:p>
          </p:txBody>
        </p:sp>
        <p:sp>
          <p:nvSpPr>
            <p:cNvPr id="12" name="Flowchart: Decision 11"/>
            <p:cNvSpPr/>
            <p:nvPr/>
          </p:nvSpPr>
          <p:spPr>
            <a:xfrm>
              <a:off x="2900716" y="3592001"/>
              <a:ext cx="2438400" cy="498348"/>
            </a:xfrm>
            <a:prstGeom prst="flowChartDecision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Dough sticky?</a:t>
              </a:r>
              <a:endParaRPr lang="en-SG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Flowchart: Process 12"/>
            <p:cNvSpPr/>
            <p:nvPr/>
          </p:nvSpPr>
          <p:spPr>
            <a:xfrm>
              <a:off x="5791200" y="3622344"/>
              <a:ext cx="1143000" cy="384048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Add flour</a:t>
              </a:r>
            </a:p>
          </p:txBody>
        </p:sp>
        <p:sp>
          <p:nvSpPr>
            <p:cNvPr id="14" name="Flowchart: Decision 13"/>
            <p:cNvSpPr/>
            <p:nvPr/>
          </p:nvSpPr>
          <p:spPr>
            <a:xfrm>
              <a:off x="3004212" y="4343400"/>
              <a:ext cx="2286000" cy="533400"/>
            </a:xfrm>
            <a:prstGeom prst="flowChartDecision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Dough dry?</a:t>
              </a:r>
              <a:endParaRPr lang="en-SG" sz="1050" dirty="0">
                <a:solidFill>
                  <a:schemeClr val="tx1"/>
                </a:solidFill>
              </a:endParaRPr>
            </a:p>
          </p:txBody>
        </p:sp>
        <p:sp>
          <p:nvSpPr>
            <p:cNvPr id="15" name="Flowchart: Process 14"/>
            <p:cNvSpPr/>
            <p:nvPr/>
          </p:nvSpPr>
          <p:spPr>
            <a:xfrm>
              <a:off x="5791200" y="4430200"/>
              <a:ext cx="1143000" cy="384048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Add water</a:t>
              </a:r>
            </a:p>
          </p:txBody>
        </p:sp>
        <p:sp>
          <p:nvSpPr>
            <p:cNvPr id="16" name="Flowchart: Decision 15"/>
            <p:cNvSpPr/>
            <p:nvPr/>
          </p:nvSpPr>
          <p:spPr>
            <a:xfrm>
              <a:off x="2792104" y="5119048"/>
              <a:ext cx="2743200" cy="533400"/>
            </a:xfrm>
            <a:prstGeom prst="flowChartDecision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Dough forms ball?</a:t>
              </a:r>
              <a:endParaRPr lang="en-SG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4093192" y="914400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Flowchart: Terminator 6"/>
            <p:cNvSpPr/>
            <p:nvPr/>
          </p:nvSpPr>
          <p:spPr>
            <a:xfrm>
              <a:off x="3352800" y="533400"/>
              <a:ext cx="1371600" cy="381000"/>
            </a:xfrm>
            <a:prstGeom prst="flowChartTerminator">
              <a:avLst/>
            </a:prstGeom>
            <a:solidFill>
              <a:schemeClr val="bg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Start</a:t>
              </a:r>
              <a:endParaRPr lang="en-SG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4106840" y="1524000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4106840" y="2087744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4106840" y="2694296"/>
              <a:ext cx="0" cy="25589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4114800" y="3383144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4128448" y="4131496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4177352" y="4904096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5339116" y="3841175"/>
              <a:ext cx="452084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flipH="1">
              <a:off x="4163704" y="4209084"/>
              <a:ext cx="2198996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6358151" y="4006392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14" idx="3"/>
            </p:cNvCxnSpPr>
            <p:nvPr/>
          </p:nvCxnSpPr>
          <p:spPr>
            <a:xfrm flipV="1">
              <a:off x="5290212" y="4593041"/>
              <a:ext cx="500988" cy="17059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H="1">
              <a:off x="4188156" y="5003292"/>
              <a:ext cx="2198996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6382603" y="4800600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4177352" y="5674056"/>
              <a:ext cx="0" cy="421944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Flowchart: Terminator 50"/>
            <p:cNvSpPr/>
            <p:nvPr/>
          </p:nvSpPr>
          <p:spPr>
            <a:xfrm>
              <a:off x="3505200" y="6096000"/>
              <a:ext cx="1371600" cy="381000"/>
            </a:xfrm>
            <a:prstGeom prst="flowChartTerminator">
              <a:avLst/>
            </a:prstGeom>
            <a:solidFill>
              <a:schemeClr val="bg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Stop</a:t>
              </a:r>
              <a:endParaRPr lang="en-SG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930227" y="6132611"/>
              <a:ext cx="193471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Starts knead process</a:t>
              </a:r>
              <a:endParaRPr lang="en-SG" sz="105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275071" y="3532496"/>
              <a:ext cx="55613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Yes</a:t>
              </a:r>
              <a:endParaRPr lang="en-SG" sz="105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657600" y="4035623"/>
              <a:ext cx="47705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No</a:t>
              </a:r>
              <a:endParaRPr lang="en-SG" sz="1050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298744" y="4340423"/>
              <a:ext cx="55613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Yes</a:t>
              </a:r>
              <a:endParaRPr lang="en-SG" sz="105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653263" y="4846527"/>
              <a:ext cx="47705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No</a:t>
              </a:r>
              <a:endParaRPr lang="en-SG" sz="105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191000" y="5712023"/>
              <a:ext cx="55613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Yes</a:t>
              </a:r>
              <a:endParaRPr lang="en-SG" sz="1050" dirty="0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 flipH="1">
              <a:off x="1143000" y="5382904"/>
              <a:ext cx="1616692" cy="2844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V="1">
              <a:off x="1153804" y="2822244"/>
              <a:ext cx="0" cy="256066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>
              <a:off x="1153804" y="2822244"/>
              <a:ext cx="2817126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1905000" y="5102423"/>
              <a:ext cx="47705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No</a:t>
              </a:r>
              <a:endParaRPr lang="en-SG" sz="1050" dirty="0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6286500" y="1284596"/>
            <a:ext cx="1657350" cy="845572"/>
            <a:chOff x="6858000" y="1712794"/>
            <a:chExt cx="2209800" cy="1127430"/>
          </a:xfrm>
        </p:grpSpPr>
        <p:grpSp>
          <p:nvGrpSpPr>
            <p:cNvPr id="70" name="Group 69"/>
            <p:cNvGrpSpPr/>
            <p:nvPr/>
          </p:nvGrpSpPr>
          <p:grpSpPr>
            <a:xfrm>
              <a:off x="7257764" y="1712794"/>
              <a:ext cx="1810036" cy="710252"/>
              <a:chOff x="7086600" y="1899494"/>
              <a:chExt cx="1810036" cy="710252"/>
            </a:xfrm>
          </p:grpSpPr>
          <p:sp>
            <p:nvSpPr>
              <p:cNvPr id="67" name="Flowchart: Decision 66"/>
              <p:cNvSpPr/>
              <p:nvPr/>
            </p:nvSpPr>
            <p:spPr>
              <a:xfrm>
                <a:off x="7086600" y="1899494"/>
                <a:ext cx="1371600" cy="498348"/>
              </a:xfrm>
              <a:prstGeom prst="flowChartDecision">
                <a:avLst/>
              </a:prstGeom>
              <a:solidFill>
                <a:schemeClr val="accent1">
                  <a:alpha val="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8" name="Straight Arrow Connector 67"/>
              <p:cNvCxnSpPr/>
              <p:nvPr/>
            </p:nvCxnSpPr>
            <p:spPr>
              <a:xfrm>
                <a:off x="8444552" y="2148749"/>
                <a:ext cx="452084" cy="0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/>
              <p:cNvCxnSpPr/>
              <p:nvPr/>
            </p:nvCxnSpPr>
            <p:spPr>
              <a:xfrm>
                <a:off x="7762164" y="2411490"/>
                <a:ext cx="0" cy="198256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TextBox 70"/>
            <p:cNvSpPr txBox="1"/>
            <p:nvPr/>
          </p:nvSpPr>
          <p:spPr>
            <a:xfrm>
              <a:off x="6858000" y="2501669"/>
              <a:ext cx="217623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b="1" dirty="0"/>
                <a:t>Decisions / </a:t>
              </a:r>
              <a:r>
                <a:rPr lang="en-GB" sz="1050" b="1" dirty="0">
                  <a:solidFill>
                    <a:srgbClr val="FF0000"/>
                  </a:solidFill>
                </a:rPr>
                <a:t>Conditions</a:t>
              </a:r>
              <a:endParaRPr lang="en-SG" sz="1050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390061" y="2416506"/>
            <a:ext cx="1439489" cy="1572632"/>
            <a:chOff x="6996082" y="3222008"/>
            <a:chExt cx="1919318" cy="2096843"/>
          </a:xfrm>
        </p:grpSpPr>
        <p:grpSp>
          <p:nvGrpSpPr>
            <p:cNvPr id="87" name="Group 86"/>
            <p:cNvGrpSpPr/>
            <p:nvPr/>
          </p:nvGrpSpPr>
          <p:grpSpPr>
            <a:xfrm>
              <a:off x="7086600" y="3222008"/>
              <a:ext cx="1828800" cy="1654792"/>
              <a:chOff x="6858000" y="2993408"/>
              <a:chExt cx="1828800" cy="1654792"/>
            </a:xfrm>
          </p:grpSpPr>
          <p:sp>
            <p:nvSpPr>
              <p:cNvPr id="72" name="Flowchart: Decision 71"/>
              <p:cNvSpPr/>
              <p:nvPr/>
            </p:nvSpPr>
            <p:spPr>
              <a:xfrm>
                <a:off x="7315200" y="3957828"/>
                <a:ext cx="1371600" cy="498348"/>
              </a:xfrm>
              <a:prstGeom prst="flowChartDecision">
                <a:avLst/>
              </a:prstGeom>
              <a:solidFill>
                <a:schemeClr val="accent1">
                  <a:alpha val="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3" name="Straight Arrow Connector 72"/>
              <p:cNvCxnSpPr/>
              <p:nvPr/>
            </p:nvCxnSpPr>
            <p:spPr>
              <a:xfrm>
                <a:off x="8001000" y="4449944"/>
                <a:ext cx="0" cy="198256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/>
              <p:cNvCxnSpPr/>
              <p:nvPr/>
            </p:nvCxnSpPr>
            <p:spPr>
              <a:xfrm flipH="1" flipV="1">
                <a:off x="6858000" y="4208038"/>
                <a:ext cx="442982" cy="1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/>
              <p:cNvCxnSpPr/>
              <p:nvPr/>
            </p:nvCxnSpPr>
            <p:spPr>
              <a:xfrm flipV="1">
                <a:off x="6863686" y="3160777"/>
                <a:ext cx="0" cy="1043871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6863686" y="3160776"/>
                <a:ext cx="1137314" cy="255896"/>
                <a:chOff x="6863686" y="3160776"/>
                <a:chExt cx="1137314" cy="255896"/>
              </a:xfrm>
            </p:grpSpPr>
            <p:cxnSp>
              <p:nvCxnSpPr>
                <p:cNvPr id="76" name="Straight Arrow Connector 75"/>
                <p:cNvCxnSpPr/>
                <p:nvPr/>
              </p:nvCxnSpPr>
              <p:spPr>
                <a:xfrm>
                  <a:off x="6863686" y="3160776"/>
                  <a:ext cx="1137314" cy="0"/>
                </a:xfrm>
                <a:prstGeom prst="straightConnector1">
                  <a:avLst/>
                </a:prstGeom>
                <a:ln w="3492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Arrow Connector 81"/>
                <p:cNvCxnSpPr/>
                <p:nvPr/>
              </p:nvCxnSpPr>
              <p:spPr>
                <a:xfrm>
                  <a:off x="7993375" y="3160776"/>
                  <a:ext cx="0" cy="255896"/>
                </a:xfrm>
                <a:prstGeom prst="straightConnector1">
                  <a:avLst/>
                </a:prstGeom>
                <a:ln w="3492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3" name="Straight Arrow Connector 82"/>
              <p:cNvCxnSpPr/>
              <p:nvPr/>
            </p:nvCxnSpPr>
            <p:spPr>
              <a:xfrm>
                <a:off x="8001000" y="3701932"/>
                <a:ext cx="0" cy="255896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TextBox 84"/>
              <p:cNvSpPr txBox="1"/>
              <p:nvPr/>
            </p:nvSpPr>
            <p:spPr>
              <a:xfrm>
                <a:off x="7584744" y="2993408"/>
                <a:ext cx="870324" cy="800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3300" dirty="0"/>
                  <a:t> ...</a:t>
                </a:r>
                <a:endParaRPr lang="en-SG" sz="3300" dirty="0"/>
              </a:p>
            </p:txBody>
          </p:sp>
        </p:grpSp>
        <p:sp>
          <p:nvSpPr>
            <p:cNvPr id="88" name="TextBox 87"/>
            <p:cNvSpPr txBox="1"/>
            <p:nvPr/>
          </p:nvSpPr>
          <p:spPr>
            <a:xfrm>
              <a:off x="6996082" y="4980296"/>
              <a:ext cx="190693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b="1" dirty="0"/>
                <a:t>Repetitions </a:t>
              </a:r>
              <a:r>
                <a:rPr lang="en-GB" sz="1050" b="1" dirty="0">
                  <a:solidFill>
                    <a:srgbClr val="FF0000"/>
                  </a:solidFill>
                </a:rPr>
                <a:t>/ Loops</a:t>
              </a:r>
              <a:endParaRPr lang="en-SG" sz="105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91" name="Title 1"/>
          <p:cNvSpPr>
            <a:spLocks noGrp="1"/>
          </p:cNvSpPr>
          <p:nvPr>
            <p:ph type="title" idx="4294967295"/>
          </p:nvPr>
        </p:nvSpPr>
        <p:spPr>
          <a:xfrm>
            <a:off x="6497476" y="561488"/>
            <a:ext cx="1624012" cy="436563"/>
          </a:xfrm>
        </p:spPr>
        <p:txBody>
          <a:bodyPr>
            <a:normAutofit fontScale="90000"/>
          </a:bodyPr>
          <a:lstStyle/>
          <a:p>
            <a:r>
              <a:rPr lang="en-SG" sz="1500" dirty="0"/>
              <a:t>Example:- </a:t>
            </a:r>
            <a:r>
              <a:rPr lang="en-GB" sz="1500" dirty="0"/>
              <a:t>Algorithm</a:t>
            </a:r>
            <a:r>
              <a:rPr lang="en-SG" sz="1500" dirty="0"/>
              <a:t> from Real Life: Pizza Dough Recipe</a:t>
            </a:r>
          </a:p>
        </p:txBody>
      </p:sp>
    </p:spTree>
    <p:extLst>
      <p:ext uri="{BB962C8B-B14F-4D97-AF65-F5344CB8AC3E}">
        <p14:creationId xmlns:p14="http://schemas.microsoft.com/office/powerpoint/2010/main" val="3428080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dirty="0"/>
              <a:t>Example:- </a:t>
            </a:r>
            <a:r>
              <a:rPr lang="en-GB" dirty="0"/>
              <a:t>Algorithm</a:t>
            </a:r>
            <a:r>
              <a:rPr lang="en-SG" dirty="0"/>
              <a:t> to find average numbers 1 - 10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SG" dirty="0"/>
              <a:t>Finding the average of numbers 1 – 10.</a:t>
            </a:r>
          </a:p>
          <a:p>
            <a:pPr marL="0" indent="0">
              <a:buNone/>
            </a:pPr>
            <a:endParaRPr lang="en-SG" dirty="0"/>
          </a:p>
          <a:p>
            <a:pPr marL="300038" lvl="1" indent="0">
              <a:buNone/>
            </a:pPr>
            <a:r>
              <a:rPr lang="en-SG" dirty="0"/>
              <a:t>1. Set </a:t>
            </a:r>
            <a:r>
              <a:rPr lang="en-SG" i="1" dirty="0"/>
              <a:t>sum </a:t>
            </a:r>
            <a:r>
              <a:rPr lang="en-SG" dirty="0"/>
              <a:t>to 0</a:t>
            </a:r>
          </a:p>
          <a:p>
            <a:pPr marL="300038" lvl="1" indent="0">
              <a:buNone/>
            </a:pPr>
            <a:r>
              <a:rPr lang="en-SG" dirty="0"/>
              <a:t>2. Set </a:t>
            </a:r>
            <a:r>
              <a:rPr lang="en-SG" i="1" dirty="0" err="1"/>
              <a:t>current_number</a:t>
            </a:r>
            <a:r>
              <a:rPr lang="en-SG" i="1" dirty="0"/>
              <a:t> </a:t>
            </a:r>
            <a:r>
              <a:rPr lang="en-SG" dirty="0"/>
              <a:t>to 1</a:t>
            </a:r>
          </a:p>
          <a:p>
            <a:pPr marL="300038" lvl="1" indent="0">
              <a:buNone/>
            </a:pPr>
            <a:r>
              <a:rPr lang="en-SG" dirty="0"/>
              <a:t>3. Set </a:t>
            </a:r>
            <a:r>
              <a:rPr lang="en-SG" i="1" dirty="0"/>
              <a:t>sum </a:t>
            </a:r>
            <a:r>
              <a:rPr lang="en-SG" dirty="0"/>
              <a:t>to </a:t>
            </a:r>
            <a:r>
              <a:rPr lang="en-SG" i="1" dirty="0"/>
              <a:t>sum + </a:t>
            </a:r>
            <a:r>
              <a:rPr lang="en-SG" i="1" dirty="0" err="1"/>
              <a:t>current_number</a:t>
            </a:r>
            <a:endParaRPr lang="en-SG" i="1" dirty="0"/>
          </a:p>
          <a:p>
            <a:pPr marL="300038" lvl="1" indent="0">
              <a:buNone/>
            </a:pPr>
            <a:r>
              <a:rPr lang="en-SG" i="1" dirty="0"/>
              <a:t>4. </a:t>
            </a:r>
            <a:r>
              <a:rPr lang="en-SG" dirty="0"/>
              <a:t>If </a:t>
            </a:r>
            <a:r>
              <a:rPr lang="en-SG" i="1" dirty="0" err="1"/>
              <a:t>current_number</a:t>
            </a:r>
            <a:r>
              <a:rPr lang="en-SG" i="1" dirty="0"/>
              <a:t> </a:t>
            </a:r>
            <a:r>
              <a:rPr lang="en-SG" dirty="0"/>
              <a:t>is 10 then jump to step 6</a:t>
            </a:r>
          </a:p>
          <a:p>
            <a:pPr marL="300038" lvl="1" indent="0">
              <a:buNone/>
            </a:pPr>
            <a:r>
              <a:rPr lang="en-SG" dirty="0"/>
              <a:t>5. Otherwise increment </a:t>
            </a:r>
            <a:r>
              <a:rPr lang="en-SG" i="1" dirty="0" err="1"/>
              <a:t>current_number</a:t>
            </a:r>
            <a:r>
              <a:rPr lang="en-SG" i="1" dirty="0"/>
              <a:t> </a:t>
            </a:r>
            <a:r>
              <a:rPr lang="en-SG" dirty="0"/>
              <a:t>by 1 and</a:t>
            </a:r>
          </a:p>
          <a:p>
            <a:pPr marL="300038" lvl="1" indent="0">
              <a:buNone/>
            </a:pPr>
            <a:r>
              <a:rPr lang="en-SG" dirty="0"/>
              <a:t>     jump to step 3</a:t>
            </a:r>
          </a:p>
          <a:p>
            <a:pPr marL="300038" lvl="1" indent="0">
              <a:buNone/>
            </a:pPr>
            <a:r>
              <a:rPr lang="en-SG" dirty="0"/>
              <a:t>6. Set </a:t>
            </a:r>
            <a:r>
              <a:rPr lang="en-SG" i="1" dirty="0"/>
              <a:t>average </a:t>
            </a:r>
            <a:r>
              <a:rPr lang="en-SG" dirty="0"/>
              <a:t>to </a:t>
            </a:r>
            <a:r>
              <a:rPr lang="en-SG" i="1" dirty="0"/>
              <a:t>sum/10</a:t>
            </a:r>
          </a:p>
          <a:p>
            <a:pPr marL="300038" lvl="1" indent="0">
              <a:buNone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68086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6172200" y="1200151"/>
            <a:ext cx="1657350" cy="845572"/>
            <a:chOff x="6858000" y="1712794"/>
            <a:chExt cx="2209800" cy="1127430"/>
          </a:xfrm>
        </p:grpSpPr>
        <p:grpSp>
          <p:nvGrpSpPr>
            <p:cNvPr id="70" name="Group 69"/>
            <p:cNvGrpSpPr/>
            <p:nvPr/>
          </p:nvGrpSpPr>
          <p:grpSpPr>
            <a:xfrm>
              <a:off x="7257764" y="1712794"/>
              <a:ext cx="1810036" cy="710252"/>
              <a:chOff x="7086600" y="1899494"/>
              <a:chExt cx="1810036" cy="710252"/>
            </a:xfrm>
          </p:grpSpPr>
          <p:sp>
            <p:nvSpPr>
              <p:cNvPr id="67" name="Flowchart: Decision 66"/>
              <p:cNvSpPr/>
              <p:nvPr/>
            </p:nvSpPr>
            <p:spPr>
              <a:xfrm>
                <a:off x="7086600" y="1899494"/>
                <a:ext cx="1371600" cy="498348"/>
              </a:xfrm>
              <a:prstGeom prst="flowChartDecision">
                <a:avLst/>
              </a:prstGeom>
              <a:solidFill>
                <a:schemeClr val="accent1">
                  <a:alpha val="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8" name="Straight Arrow Connector 67"/>
              <p:cNvCxnSpPr/>
              <p:nvPr/>
            </p:nvCxnSpPr>
            <p:spPr>
              <a:xfrm>
                <a:off x="8444552" y="2148749"/>
                <a:ext cx="452084" cy="0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/>
              <p:cNvCxnSpPr/>
              <p:nvPr/>
            </p:nvCxnSpPr>
            <p:spPr>
              <a:xfrm>
                <a:off x="7762164" y="2411490"/>
                <a:ext cx="0" cy="198256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TextBox 70"/>
            <p:cNvSpPr txBox="1"/>
            <p:nvPr/>
          </p:nvSpPr>
          <p:spPr>
            <a:xfrm>
              <a:off x="6858000" y="2501669"/>
              <a:ext cx="2176237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b="1" dirty="0"/>
                <a:t>Decisions / </a:t>
              </a:r>
              <a:r>
                <a:rPr lang="en-GB" sz="1050" b="1" dirty="0">
                  <a:solidFill>
                    <a:srgbClr val="FF0000"/>
                  </a:solidFill>
                </a:rPr>
                <a:t>Conditions</a:t>
              </a:r>
              <a:endParaRPr lang="en-SG" sz="1050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252916" y="2114550"/>
            <a:ext cx="1439489" cy="1572632"/>
            <a:chOff x="6996082" y="3222008"/>
            <a:chExt cx="1919318" cy="2096843"/>
          </a:xfrm>
        </p:grpSpPr>
        <p:grpSp>
          <p:nvGrpSpPr>
            <p:cNvPr id="87" name="Group 86"/>
            <p:cNvGrpSpPr/>
            <p:nvPr/>
          </p:nvGrpSpPr>
          <p:grpSpPr>
            <a:xfrm>
              <a:off x="7086600" y="3222008"/>
              <a:ext cx="1828800" cy="1654792"/>
              <a:chOff x="6858000" y="2993408"/>
              <a:chExt cx="1828800" cy="1654792"/>
            </a:xfrm>
          </p:grpSpPr>
          <p:sp>
            <p:nvSpPr>
              <p:cNvPr id="72" name="Flowchart: Decision 71"/>
              <p:cNvSpPr/>
              <p:nvPr/>
            </p:nvSpPr>
            <p:spPr>
              <a:xfrm>
                <a:off x="7315200" y="3957828"/>
                <a:ext cx="1371600" cy="498348"/>
              </a:xfrm>
              <a:prstGeom prst="flowChartDecision">
                <a:avLst/>
              </a:prstGeom>
              <a:solidFill>
                <a:schemeClr val="accent1">
                  <a:alpha val="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3" name="Straight Arrow Connector 72"/>
              <p:cNvCxnSpPr/>
              <p:nvPr/>
            </p:nvCxnSpPr>
            <p:spPr>
              <a:xfrm>
                <a:off x="8001000" y="4449944"/>
                <a:ext cx="0" cy="198256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/>
              <p:cNvCxnSpPr/>
              <p:nvPr/>
            </p:nvCxnSpPr>
            <p:spPr>
              <a:xfrm flipH="1" flipV="1">
                <a:off x="6858000" y="4208038"/>
                <a:ext cx="442982" cy="1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/>
              <p:cNvCxnSpPr/>
              <p:nvPr/>
            </p:nvCxnSpPr>
            <p:spPr>
              <a:xfrm flipV="1">
                <a:off x="6863686" y="3160777"/>
                <a:ext cx="0" cy="1043871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6863686" y="3160776"/>
                <a:ext cx="1137314" cy="255896"/>
                <a:chOff x="6863686" y="3160776"/>
                <a:chExt cx="1137314" cy="255896"/>
              </a:xfrm>
            </p:grpSpPr>
            <p:cxnSp>
              <p:nvCxnSpPr>
                <p:cNvPr id="76" name="Straight Arrow Connector 75"/>
                <p:cNvCxnSpPr/>
                <p:nvPr/>
              </p:nvCxnSpPr>
              <p:spPr>
                <a:xfrm>
                  <a:off x="6863686" y="3160776"/>
                  <a:ext cx="1137314" cy="0"/>
                </a:xfrm>
                <a:prstGeom prst="straightConnector1">
                  <a:avLst/>
                </a:prstGeom>
                <a:ln w="3492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Arrow Connector 81"/>
                <p:cNvCxnSpPr/>
                <p:nvPr/>
              </p:nvCxnSpPr>
              <p:spPr>
                <a:xfrm>
                  <a:off x="7993375" y="3160776"/>
                  <a:ext cx="0" cy="255896"/>
                </a:xfrm>
                <a:prstGeom prst="straightConnector1">
                  <a:avLst/>
                </a:prstGeom>
                <a:ln w="3492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3" name="Straight Arrow Connector 82"/>
              <p:cNvCxnSpPr/>
              <p:nvPr/>
            </p:nvCxnSpPr>
            <p:spPr>
              <a:xfrm>
                <a:off x="8001000" y="3701932"/>
                <a:ext cx="0" cy="255896"/>
              </a:xfrm>
              <a:prstGeom prst="straightConnector1">
                <a:avLst/>
              </a:prstGeom>
              <a:ln w="349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TextBox 84"/>
              <p:cNvSpPr txBox="1"/>
              <p:nvPr/>
            </p:nvSpPr>
            <p:spPr>
              <a:xfrm>
                <a:off x="7584744" y="2993408"/>
                <a:ext cx="870324" cy="800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3300" dirty="0"/>
                  <a:t> ...</a:t>
                </a:r>
                <a:endParaRPr lang="en-SG" sz="3300" dirty="0"/>
              </a:p>
            </p:txBody>
          </p:sp>
        </p:grpSp>
        <p:sp>
          <p:nvSpPr>
            <p:cNvPr id="88" name="TextBox 87"/>
            <p:cNvSpPr txBox="1"/>
            <p:nvPr/>
          </p:nvSpPr>
          <p:spPr>
            <a:xfrm>
              <a:off x="6996082" y="4980296"/>
              <a:ext cx="190693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b="1" dirty="0"/>
                <a:t>Repetitions </a:t>
              </a:r>
              <a:r>
                <a:rPr lang="en-GB" sz="1050" b="1" dirty="0">
                  <a:solidFill>
                    <a:srgbClr val="FF0000"/>
                  </a:solidFill>
                </a:rPr>
                <a:t>/ Loops</a:t>
              </a:r>
              <a:endParaRPr lang="en-SG" sz="105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60" name="Title 1"/>
          <p:cNvSpPr>
            <a:spLocks noGrp="1"/>
          </p:cNvSpPr>
          <p:nvPr>
            <p:ph type="title" idx="4294967295"/>
          </p:nvPr>
        </p:nvSpPr>
        <p:spPr>
          <a:xfrm>
            <a:off x="6306409" y="283892"/>
            <a:ext cx="1771650" cy="939800"/>
          </a:xfrm>
        </p:spPr>
        <p:txBody>
          <a:bodyPr>
            <a:normAutofit fontScale="90000"/>
          </a:bodyPr>
          <a:lstStyle/>
          <a:p>
            <a:r>
              <a:rPr lang="en-SG" sz="1350" dirty="0"/>
              <a:t>Example:- </a:t>
            </a:r>
            <a:r>
              <a:rPr lang="en-GB" sz="1350" dirty="0"/>
              <a:t>Algorithm</a:t>
            </a:r>
            <a:r>
              <a:rPr lang="en-SG" sz="1350" dirty="0"/>
              <a:t> to find average numbers 1 - 10</a:t>
            </a:r>
            <a:endParaRPr lang="en-SG" sz="1500" dirty="0"/>
          </a:p>
        </p:txBody>
      </p:sp>
      <p:grpSp>
        <p:nvGrpSpPr>
          <p:cNvPr id="107" name="Group 106"/>
          <p:cNvGrpSpPr/>
          <p:nvPr/>
        </p:nvGrpSpPr>
        <p:grpSpPr>
          <a:xfrm>
            <a:off x="1143000" y="0"/>
            <a:ext cx="4857750" cy="4914900"/>
            <a:chOff x="0" y="0"/>
            <a:chExt cx="6477000" cy="6553200"/>
          </a:xfrm>
        </p:grpSpPr>
        <p:sp>
          <p:nvSpPr>
            <p:cNvPr id="18" name="Flowchart: Process 17"/>
            <p:cNvSpPr/>
            <p:nvPr/>
          </p:nvSpPr>
          <p:spPr>
            <a:xfrm>
              <a:off x="0" y="0"/>
              <a:ext cx="6477000" cy="6553200"/>
            </a:xfrm>
            <a:prstGeom prst="flowChartProcess">
              <a:avLst/>
            </a:prstGeom>
            <a:solidFill>
              <a:schemeClr val="bg1"/>
            </a:solidFill>
            <a:ln w="9525">
              <a:solidFill>
                <a:srgbClr val="00B0F0"/>
              </a:solidFill>
            </a:ln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sz="1050" dirty="0">
                <a:solidFill>
                  <a:schemeClr val="tx1"/>
                </a:solidFill>
              </a:endParaRPr>
            </a:p>
          </p:txBody>
        </p:sp>
        <p:sp>
          <p:nvSpPr>
            <p:cNvPr id="8" name="Flowchart: Process 7"/>
            <p:cNvSpPr/>
            <p:nvPr/>
          </p:nvSpPr>
          <p:spPr>
            <a:xfrm>
              <a:off x="2438400" y="960256"/>
              <a:ext cx="2759016" cy="381000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Set </a:t>
              </a:r>
              <a:r>
                <a:rPr lang="en-SG" sz="1050" b="1" dirty="0">
                  <a:solidFill>
                    <a:srgbClr val="00B050"/>
                  </a:solidFill>
                </a:rPr>
                <a:t>sum</a:t>
              </a:r>
              <a:r>
                <a:rPr lang="en-SG" sz="1050" dirty="0">
                  <a:solidFill>
                    <a:schemeClr val="tx1"/>
                  </a:solidFill>
                </a:rPr>
                <a:t> to 0</a:t>
              </a:r>
            </a:p>
          </p:txBody>
        </p:sp>
        <p:sp>
          <p:nvSpPr>
            <p:cNvPr id="9" name="Flowchart: Process 8"/>
            <p:cNvSpPr/>
            <p:nvPr/>
          </p:nvSpPr>
          <p:spPr>
            <a:xfrm>
              <a:off x="2438400" y="1560757"/>
              <a:ext cx="2735343" cy="381000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Set </a:t>
              </a:r>
              <a:r>
                <a:rPr lang="en-SG" sz="1050" b="1" dirty="0" err="1">
                  <a:solidFill>
                    <a:srgbClr val="00B050"/>
                  </a:solidFill>
                </a:rPr>
                <a:t>current_number</a:t>
              </a:r>
              <a:r>
                <a:rPr lang="en-SG" sz="1050" dirty="0">
                  <a:solidFill>
                    <a:schemeClr val="tx1"/>
                  </a:solidFill>
                </a:rPr>
                <a:t> to 1</a:t>
              </a:r>
            </a:p>
          </p:txBody>
        </p:sp>
        <p:sp>
          <p:nvSpPr>
            <p:cNvPr id="10" name="Flowchart: Process 9"/>
            <p:cNvSpPr/>
            <p:nvPr/>
          </p:nvSpPr>
          <p:spPr>
            <a:xfrm>
              <a:off x="2438400" y="2206752"/>
              <a:ext cx="2805466" cy="384048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Set </a:t>
              </a:r>
              <a:r>
                <a:rPr lang="en-SG" sz="1050" b="1" dirty="0">
                  <a:solidFill>
                    <a:srgbClr val="00B050"/>
                  </a:solidFill>
                </a:rPr>
                <a:t>sum</a:t>
              </a:r>
              <a:r>
                <a:rPr lang="en-SG" sz="1050" dirty="0">
                  <a:solidFill>
                    <a:schemeClr val="tx1"/>
                  </a:solidFill>
                </a:rPr>
                <a:t> to </a:t>
              </a:r>
              <a:r>
                <a:rPr lang="en-SG" sz="1050" b="1" dirty="0">
                  <a:solidFill>
                    <a:srgbClr val="00B050"/>
                  </a:solidFill>
                </a:rPr>
                <a:t>sum</a:t>
              </a:r>
              <a:r>
                <a:rPr lang="en-SG" sz="1050" dirty="0">
                  <a:solidFill>
                    <a:schemeClr val="tx1"/>
                  </a:solidFill>
                </a:rPr>
                <a:t> + </a:t>
              </a:r>
              <a:r>
                <a:rPr lang="en-SG" sz="1050" b="1" dirty="0" err="1">
                  <a:solidFill>
                    <a:srgbClr val="00B050"/>
                  </a:solidFill>
                </a:rPr>
                <a:t>current_number</a:t>
              </a:r>
              <a:endParaRPr lang="en-SG" sz="1050" b="1" dirty="0">
                <a:solidFill>
                  <a:srgbClr val="00B050"/>
                </a:solidFill>
              </a:endParaRPr>
            </a:p>
          </p:txBody>
        </p:sp>
        <p:sp>
          <p:nvSpPr>
            <p:cNvPr id="12" name="Flowchart: Decision 11"/>
            <p:cNvSpPr/>
            <p:nvPr/>
          </p:nvSpPr>
          <p:spPr>
            <a:xfrm>
              <a:off x="1872444" y="2811440"/>
              <a:ext cx="3847672" cy="498348"/>
            </a:xfrm>
            <a:prstGeom prst="flowChartDecision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 err="1">
                  <a:solidFill>
                    <a:srgbClr val="00B050"/>
                  </a:solidFill>
                </a:rPr>
                <a:t>current_number</a:t>
              </a:r>
              <a:r>
                <a:rPr lang="en-GB" sz="1050" dirty="0">
                  <a:solidFill>
                    <a:schemeClr val="tx1"/>
                  </a:solidFill>
                </a:rPr>
                <a:t> is 10?</a:t>
              </a:r>
              <a:endParaRPr lang="en-SG" sz="1050" dirty="0">
                <a:solidFill>
                  <a:schemeClr val="tx1"/>
                </a:solidFill>
              </a:endParaRPr>
            </a:p>
          </p:txBody>
        </p:sp>
        <p:sp>
          <p:nvSpPr>
            <p:cNvPr id="13" name="Flowchart: Process 12"/>
            <p:cNvSpPr/>
            <p:nvPr/>
          </p:nvSpPr>
          <p:spPr>
            <a:xfrm>
              <a:off x="2421908" y="3671248"/>
              <a:ext cx="2773054" cy="384048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increment </a:t>
              </a:r>
              <a:r>
                <a:rPr lang="en-SG" sz="1050" b="1" dirty="0" err="1">
                  <a:solidFill>
                    <a:srgbClr val="00B050"/>
                  </a:solidFill>
                </a:rPr>
                <a:t>current_number</a:t>
              </a:r>
              <a:r>
                <a:rPr lang="en-SG" sz="1050" dirty="0">
                  <a:solidFill>
                    <a:schemeClr val="tx1"/>
                  </a:solidFill>
                </a:rPr>
                <a:t> by 1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3771900" y="762000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Flowchart: Terminator 6"/>
            <p:cNvSpPr/>
            <p:nvPr/>
          </p:nvSpPr>
          <p:spPr>
            <a:xfrm>
              <a:off x="3031508" y="381000"/>
              <a:ext cx="1371600" cy="381000"/>
            </a:xfrm>
            <a:prstGeom prst="flowChartTerminator">
              <a:avLst/>
            </a:prstGeom>
            <a:solidFill>
              <a:schemeClr val="bg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Start</a:t>
              </a:r>
              <a:endParaRPr lang="en-SG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3785548" y="1371600"/>
              <a:ext cx="0" cy="19825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3785548" y="1969910"/>
              <a:ext cx="0" cy="23989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H="1">
              <a:off x="3809859" y="2590800"/>
              <a:ext cx="2985" cy="22064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801043" y="3335728"/>
              <a:ext cx="0" cy="309544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5720116" y="3060614"/>
              <a:ext cx="452084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6143199" y="3090714"/>
              <a:ext cx="0" cy="148128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H="1" flipV="1">
              <a:off x="3817960" y="4569123"/>
              <a:ext cx="2325239" cy="2877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3856060" y="5410200"/>
              <a:ext cx="0" cy="421944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Flowchart: Terminator 50"/>
            <p:cNvSpPr/>
            <p:nvPr/>
          </p:nvSpPr>
          <p:spPr>
            <a:xfrm>
              <a:off x="3170260" y="5867400"/>
              <a:ext cx="1371600" cy="381000"/>
            </a:xfrm>
            <a:prstGeom prst="flowChartTerminator">
              <a:avLst/>
            </a:prstGeom>
            <a:solidFill>
              <a:schemeClr val="bg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Stop</a:t>
              </a:r>
              <a:endParaRPr lang="en-SG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532460" y="2743200"/>
              <a:ext cx="55613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Yes</a:t>
              </a:r>
              <a:endParaRPr lang="en-SG" sz="105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903757" y="3339243"/>
              <a:ext cx="47705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dirty="0"/>
                <a:t>No</a:t>
              </a:r>
              <a:endParaRPr lang="en-SG" sz="1050" dirty="0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 flipH="1">
              <a:off x="832512" y="4371263"/>
              <a:ext cx="2970095" cy="2844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880848" y="2056754"/>
              <a:ext cx="16349" cy="2248342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>
              <a:off x="897197" y="2061768"/>
              <a:ext cx="2817126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>
              <a:off x="3794219" y="4047504"/>
              <a:ext cx="0" cy="309544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Flowchart: Process 77"/>
            <p:cNvSpPr/>
            <p:nvPr/>
          </p:nvSpPr>
          <p:spPr>
            <a:xfrm>
              <a:off x="2469251" y="4953000"/>
              <a:ext cx="2735343" cy="381000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Set </a:t>
              </a:r>
              <a:r>
                <a:rPr lang="en-SG" sz="1050" b="1" dirty="0">
                  <a:solidFill>
                    <a:srgbClr val="00B050"/>
                  </a:solidFill>
                </a:rPr>
                <a:t>average</a:t>
              </a:r>
              <a:r>
                <a:rPr lang="en-SG" sz="1050" dirty="0">
                  <a:solidFill>
                    <a:schemeClr val="tx1"/>
                  </a:solidFill>
                </a:rPr>
                <a:t> to </a:t>
              </a:r>
              <a:r>
                <a:rPr lang="en-SG" sz="1050" b="1" dirty="0">
                  <a:solidFill>
                    <a:srgbClr val="00B050"/>
                  </a:solidFill>
                </a:rPr>
                <a:t>sum</a:t>
              </a:r>
              <a:r>
                <a:rPr lang="en-SG" sz="1050" dirty="0">
                  <a:solidFill>
                    <a:schemeClr val="tx1"/>
                  </a:solidFill>
                </a:rPr>
                <a:t>/10</a:t>
              </a:r>
            </a:p>
          </p:txBody>
        </p:sp>
        <p:cxnSp>
          <p:nvCxnSpPr>
            <p:cNvPr id="80" name="Straight Arrow Connector 79"/>
            <p:cNvCxnSpPr/>
            <p:nvPr/>
          </p:nvCxnSpPr>
          <p:spPr>
            <a:xfrm>
              <a:off x="3829475" y="4572000"/>
              <a:ext cx="0" cy="347478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884260" y="381000"/>
              <a:ext cx="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Group 112"/>
          <p:cNvGrpSpPr/>
          <p:nvPr/>
        </p:nvGrpSpPr>
        <p:grpSpPr>
          <a:xfrm>
            <a:off x="1371600" y="142875"/>
            <a:ext cx="765229" cy="285750"/>
            <a:chOff x="304800" y="190500"/>
            <a:chExt cx="1020305" cy="381000"/>
          </a:xfrm>
        </p:grpSpPr>
        <p:grpSp>
          <p:nvGrpSpPr>
            <p:cNvPr id="100" name="Group 99"/>
            <p:cNvGrpSpPr/>
            <p:nvPr/>
          </p:nvGrpSpPr>
          <p:grpSpPr>
            <a:xfrm>
              <a:off x="304800" y="190500"/>
              <a:ext cx="304800" cy="381000"/>
              <a:chOff x="6705600" y="6324600"/>
              <a:chExt cx="304800" cy="381000"/>
            </a:xfrm>
          </p:grpSpPr>
          <p:cxnSp>
            <p:nvCxnSpPr>
              <p:cNvPr id="79" name="Straight Connector 78"/>
              <p:cNvCxnSpPr/>
              <p:nvPr/>
            </p:nvCxnSpPr>
            <p:spPr>
              <a:xfrm>
                <a:off x="6705600" y="6324600"/>
                <a:ext cx="0" cy="381000"/>
              </a:xfrm>
              <a:prstGeom prst="line">
                <a:avLst/>
              </a:prstGeom>
              <a:ln w="222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7010400" y="6324600"/>
                <a:ext cx="0" cy="381000"/>
              </a:xfrm>
              <a:prstGeom prst="line">
                <a:avLst/>
              </a:prstGeom>
              <a:ln w="222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6705600" y="6705600"/>
                <a:ext cx="304800" cy="0"/>
              </a:xfrm>
              <a:prstGeom prst="line">
                <a:avLst/>
              </a:prstGeom>
              <a:ln w="222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1" name="TextBox 100"/>
            <p:cNvSpPr txBox="1"/>
            <p:nvPr/>
          </p:nvSpPr>
          <p:spPr>
            <a:xfrm>
              <a:off x="709124" y="225623"/>
              <a:ext cx="615981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b="1" dirty="0">
                  <a:solidFill>
                    <a:srgbClr val="00B050"/>
                  </a:solidFill>
                </a:rPr>
                <a:t>sum</a:t>
              </a:r>
              <a:endParaRPr lang="en-SG" sz="1050" b="1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1371601" y="571500"/>
            <a:ext cx="1456797" cy="285750"/>
            <a:chOff x="304800" y="762000"/>
            <a:chExt cx="1942396" cy="381000"/>
          </a:xfrm>
        </p:grpSpPr>
        <p:grpSp>
          <p:nvGrpSpPr>
            <p:cNvPr id="102" name="Group 101"/>
            <p:cNvGrpSpPr/>
            <p:nvPr/>
          </p:nvGrpSpPr>
          <p:grpSpPr>
            <a:xfrm>
              <a:off x="304800" y="762000"/>
              <a:ext cx="304800" cy="381000"/>
              <a:chOff x="6705600" y="6324600"/>
              <a:chExt cx="304800" cy="381000"/>
            </a:xfrm>
          </p:grpSpPr>
          <p:cxnSp>
            <p:nvCxnSpPr>
              <p:cNvPr id="103" name="Straight Connector 102"/>
              <p:cNvCxnSpPr/>
              <p:nvPr/>
            </p:nvCxnSpPr>
            <p:spPr>
              <a:xfrm>
                <a:off x="6705600" y="6324600"/>
                <a:ext cx="0" cy="381000"/>
              </a:xfrm>
              <a:prstGeom prst="line">
                <a:avLst/>
              </a:prstGeom>
              <a:ln w="222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>
                <a:off x="7010400" y="6324600"/>
                <a:ext cx="0" cy="381000"/>
              </a:xfrm>
              <a:prstGeom prst="line">
                <a:avLst/>
              </a:prstGeom>
              <a:ln w="222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>
                <a:off x="6705600" y="6705600"/>
                <a:ext cx="304800" cy="0"/>
              </a:xfrm>
              <a:prstGeom prst="line">
                <a:avLst/>
              </a:prstGeom>
              <a:ln w="222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6" name="TextBox 105"/>
            <p:cNvSpPr txBox="1"/>
            <p:nvPr/>
          </p:nvSpPr>
          <p:spPr>
            <a:xfrm>
              <a:off x="622392" y="773668"/>
              <a:ext cx="1624804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b="1" dirty="0" err="1">
                  <a:solidFill>
                    <a:srgbClr val="00B050"/>
                  </a:solidFill>
                </a:rPr>
                <a:t>current_number</a:t>
              </a:r>
              <a:endParaRPr lang="en-SG" sz="1050" b="1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1371601" y="1028700"/>
            <a:ext cx="950705" cy="285750"/>
            <a:chOff x="304800" y="1371600"/>
            <a:chExt cx="1267607" cy="381000"/>
          </a:xfrm>
        </p:grpSpPr>
        <p:grpSp>
          <p:nvGrpSpPr>
            <p:cNvPr id="108" name="Group 107"/>
            <p:cNvGrpSpPr/>
            <p:nvPr/>
          </p:nvGrpSpPr>
          <p:grpSpPr>
            <a:xfrm>
              <a:off x="304800" y="1371600"/>
              <a:ext cx="304800" cy="381000"/>
              <a:chOff x="6705600" y="6324600"/>
              <a:chExt cx="304800" cy="381000"/>
            </a:xfrm>
          </p:grpSpPr>
          <p:cxnSp>
            <p:nvCxnSpPr>
              <p:cNvPr id="109" name="Straight Connector 108"/>
              <p:cNvCxnSpPr/>
              <p:nvPr/>
            </p:nvCxnSpPr>
            <p:spPr>
              <a:xfrm>
                <a:off x="6705600" y="6324600"/>
                <a:ext cx="0" cy="381000"/>
              </a:xfrm>
              <a:prstGeom prst="line">
                <a:avLst/>
              </a:prstGeom>
              <a:ln w="222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/>
              <p:cNvCxnSpPr/>
              <p:nvPr/>
            </p:nvCxnSpPr>
            <p:spPr>
              <a:xfrm>
                <a:off x="7010400" y="6324600"/>
                <a:ext cx="0" cy="381000"/>
              </a:xfrm>
              <a:prstGeom prst="line">
                <a:avLst/>
              </a:prstGeom>
              <a:ln w="222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/>
              <p:cNvCxnSpPr/>
              <p:nvPr/>
            </p:nvCxnSpPr>
            <p:spPr>
              <a:xfrm>
                <a:off x="6705600" y="6705600"/>
                <a:ext cx="304800" cy="0"/>
              </a:xfrm>
              <a:prstGeom prst="line">
                <a:avLst/>
              </a:prstGeom>
              <a:ln w="222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2" name="TextBox 111"/>
            <p:cNvSpPr txBox="1"/>
            <p:nvPr/>
          </p:nvSpPr>
          <p:spPr>
            <a:xfrm>
              <a:off x="644375" y="1371600"/>
              <a:ext cx="92803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b="1" dirty="0">
                  <a:solidFill>
                    <a:srgbClr val="00B050"/>
                  </a:solidFill>
                </a:rPr>
                <a:t>average</a:t>
              </a:r>
              <a:endParaRPr lang="en-SG" sz="1050" b="1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6286500" y="4114799"/>
            <a:ext cx="1532814" cy="948467"/>
            <a:chOff x="6858000" y="5486400"/>
            <a:chExt cx="2043752" cy="1264623"/>
          </a:xfrm>
        </p:grpSpPr>
        <p:sp>
          <p:nvSpPr>
            <p:cNvPr id="84" name="Flowchart: Process 83"/>
            <p:cNvSpPr/>
            <p:nvPr/>
          </p:nvSpPr>
          <p:spPr>
            <a:xfrm>
              <a:off x="6895777" y="5486400"/>
              <a:ext cx="2005975" cy="381000"/>
            </a:xfrm>
            <a:prstGeom prst="flowChartProcess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1050" dirty="0">
                  <a:solidFill>
                    <a:schemeClr val="tx1"/>
                  </a:solidFill>
                </a:rPr>
                <a:t>Set </a:t>
              </a:r>
              <a:r>
                <a:rPr lang="en-SG" sz="1050" b="1" dirty="0">
                  <a:solidFill>
                    <a:srgbClr val="00B050"/>
                  </a:solidFill>
                </a:rPr>
                <a:t>XXX</a:t>
              </a:r>
              <a:r>
                <a:rPr lang="en-SG" sz="1050" dirty="0">
                  <a:solidFill>
                    <a:schemeClr val="tx1"/>
                  </a:solidFill>
                </a:rPr>
                <a:t> to </a:t>
              </a:r>
              <a:r>
                <a:rPr lang="en-SG" sz="1050" b="1" dirty="0" err="1">
                  <a:solidFill>
                    <a:schemeClr val="tx1"/>
                  </a:solidFill>
                </a:rPr>
                <a:t>yyy</a:t>
              </a:r>
              <a:endParaRPr lang="en-SG" sz="1050" dirty="0">
                <a:solidFill>
                  <a:schemeClr val="tx1"/>
                </a:solidFill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6858000" y="6412468"/>
              <a:ext cx="1891971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50" b="1" dirty="0"/>
                <a:t>storage </a:t>
              </a:r>
              <a:r>
                <a:rPr lang="en-GB" sz="1050" b="1" dirty="0">
                  <a:solidFill>
                    <a:srgbClr val="FF0000"/>
                  </a:solidFill>
                </a:rPr>
                <a:t>/  Variables</a:t>
              </a:r>
              <a:endParaRPr lang="en-SG" sz="1050" b="1" dirty="0">
                <a:solidFill>
                  <a:srgbClr val="FF0000"/>
                </a:solidFill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7467600" y="6019800"/>
              <a:ext cx="1009617" cy="381000"/>
              <a:chOff x="304800" y="190500"/>
              <a:chExt cx="1009617" cy="381000"/>
            </a:xfrm>
          </p:grpSpPr>
          <p:grpSp>
            <p:nvGrpSpPr>
              <p:cNvPr id="117" name="Group 116"/>
              <p:cNvGrpSpPr/>
              <p:nvPr/>
            </p:nvGrpSpPr>
            <p:grpSpPr>
              <a:xfrm>
                <a:off x="304800" y="190500"/>
                <a:ext cx="304800" cy="381000"/>
                <a:chOff x="6705600" y="6324600"/>
                <a:chExt cx="304800" cy="381000"/>
              </a:xfrm>
            </p:grpSpPr>
            <p:cxnSp>
              <p:nvCxnSpPr>
                <p:cNvPr id="119" name="Straight Connector 118"/>
                <p:cNvCxnSpPr/>
                <p:nvPr/>
              </p:nvCxnSpPr>
              <p:spPr>
                <a:xfrm>
                  <a:off x="6705600" y="6324600"/>
                  <a:ext cx="0" cy="381000"/>
                </a:xfrm>
                <a:prstGeom prst="line">
                  <a:avLst/>
                </a:prstGeom>
                <a:ln w="22225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/>
                <p:cNvCxnSpPr/>
                <p:nvPr/>
              </p:nvCxnSpPr>
              <p:spPr>
                <a:xfrm>
                  <a:off x="7010400" y="6324600"/>
                  <a:ext cx="0" cy="381000"/>
                </a:xfrm>
                <a:prstGeom prst="line">
                  <a:avLst/>
                </a:prstGeom>
                <a:ln w="22225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/>
                <p:cNvCxnSpPr/>
                <p:nvPr/>
              </p:nvCxnSpPr>
              <p:spPr>
                <a:xfrm>
                  <a:off x="6705600" y="6705600"/>
                  <a:ext cx="304800" cy="0"/>
                </a:xfrm>
                <a:prstGeom prst="line">
                  <a:avLst/>
                </a:prstGeom>
                <a:ln w="22225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8" name="TextBox 117"/>
              <p:cNvSpPr txBox="1"/>
              <p:nvPr/>
            </p:nvSpPr>
            <p:spPr>
              <a:xfrm>
                <a:off x="709124" y="225623"/>
                <a:ext cx="605293" cy="3385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050" b="1" dirty="0">
                    <a:solidFill>
                      <a:srgbClr val="00B050"/>
                    </a:solidFill>
                  </a:rPr>
                  <a:t>XXX</a:t>
                </a:r>
                <a:endParaRPr lang="en-SG" sz="1050" b="1" dirty="0">
                  <a:solidFill>
                    <a:srgbClr val="00B05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0045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044" y="1140468"/>
            <a:ext cx="6714389" cy="3178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381250" y="2121295"/>
            <a:ext cx="6618419" cy="2602445"/>
            <a:chOff x="184174" y="2541896"/>
            <a:chExt cx="8824558" cy="3469926"/>
          </a:xfrm>
        </p:grpSpPr>
        <p:sp>
          <p:nvSpPr>
            <p:cNvPr id="3" name="Rectangle 2"/>
            <p:cNvSpPr/>
            <p:nvPr/>
          </p:nvSpPr>
          <p:spPr>
            <a:xfrm>
              <a:off x="5070144" y="2541896"/>
              <a:ext cx="3938588" cy="1752600"/>
            </a:xfrm>
            <a:prstGeom prst="rect">
              <a:avLst/>
            </a:prstGeom>
            <a:noFill/>
            <a:ln w="44450" cmpd="sng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sz="1050"/>
            </a:p>
          </p:txBody>
        </p:sp>
        <p:cxnSp>
          <p:nvCxnSpPr>
            <p:cNvPr id="5" name="Straight Arrow Connector 4"/>
            <p:cNvCxnSpPr/>
            <p:nvPr/>
          </p:nvCxnSpPr>
          <p:spPr>
            <a:xfrm flipH="1">
              <a:off x="4073856" y="4316104"/>
              <a:ext cx="1143000" cy="990600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184174" y="5273158"/>
              <a:ext cx="617092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500" dirty="0"/>
                <a:t>This repetition requires you to recognise a pattern in</a:t>
              </a:r>
            </a:p>
            <a:p>
              <a:r>
                <a:rPr lang="en-GB" sz="1500" dirty="0"/>
                <a:t>order to come out with this algorithm</a:t>
              </a:r>
              <a:endParaRPr lang="en-SG" sz="1500" dirty="0"/>
            </a:p>
          </p:txBody>
        </p:sp>
      </p:grpSp>
      <p:sp>
        <p:nvSpPr>
          <p:cNvPr id="94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dirty="0"/>
              <a:t>Example:- </a:t>
            </a:r>
            <a:r>
              <a:rPr lang="en-GB" dirty="0"/>
              <a:t>Algorithm</a:t>
            </a:r>
            <a:r>
              <a:rPr lang="en-SG" dirty="0"/>
              <a:t> to find average numbers 1 - 10</a:t>
            </a:r>
          </a:p>
        </p:txBody>
      </p:sp>
    </p:spTree>
    <p:extLst>
      <p:ext uri="{BB962C8B-B14F-4D97-AF65-F5344CB8AC3E}">
        <p14:creationId xmlns:p14="http://schemas.microsoft.com/office/powerpoint/2010/main" val="48369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dirty="0"/>
              <a:t>Example:- </a:t>
            </a:r>
            <a:r>
              <a:rPr lang="en-GB" dirty="0"/>
              <a:t>Algorithm</a:t>
            </a:r>
            <a:r>
              <a:rPr lang="en-SG" dirty="0"/>
              <a:t> for a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SG" dirty="0"/>
              <a:t>Our average calculation algorithm is for numbers 1-10. However, we can do the same calculation for any range 1 .. </a:t>
            </a:r>
            <a:r>
              <a:rPr lang="en-SG" i="1" dirty="0">
                <a:solidFill>
                  <a:srgbClr val="FF0000"/>
                </a:solidFill>
              </a:rPr>
              <a:t>n</a:t>
            </a:r>
            <a:r>
              <a:rPr lang="en-SG" dirty="0"/>
              <a:t>.</a:t>
            </a:r>
          </a:p>
          <a:p>
            <a:pPr marL="0" indent="0">
              <a:buNone/>
            </a:pPr>
            <a:endParaRPr lang="en-SG" dirty="0"/>
          </a:p>
          <a:p>
            <a:pPr marL="300038" lvl="1" indent="0">
              <a:buNone/>
            </a:pPr>
            <a:r>
              <a:rPr lang="en-SG" dirty="0"/>
              <a:t>1. Set </a:t>
            </a:r>
            <a:r>
              <a:rPr lang="en-SG" i="1" dirty="0"/>
              <a:t>sum </a:t>
            </a:r>
            <a:r>
              <a:rPr lang="en-SG" dirty="0"/>
              <a:t>to 0</a:t>
            </a:r>
          </a:p>
          <a:p>
            <a:pPr marL="300038" lvl="1" indent="0">
              <a:buNone/>
            </a:pPr>
            <a:r>
              <a:rPr lang="en-SG" dirty="0"/>
              <a:t>2. Set </a:t>
            </a:r>
            <a:r>
              <a:rPr lang="en-SG" i="1" dirty="0" err="1"/>
              <a:t>current_number</a:t>
            </a:r>
            <a:r>
              <a:rPr lang="en-SG" i="1" dirty="0"/>
              <a:t> </a:t>
            </a:r>
            <a:r>
              <a:rPr lang="en-SG" dirty="0"/>
              <a:t>to 1</a:t>
            </a:r>
          </a:p>
          <a:p>
            <a:pPr marL="300038" lvl="1" indent="0">
              <a:buNone/>
            </a:pPr>
            <a:r>
              <a:rPr lang="en-SG" dirty="0"/>
              <a:t>3. Set </a:t>
            </a:r>
            <a:r>
              <a:rPr lang="en-SG" i="1" dirty="0"/>
              <a:t>sum </a:t>
            </a:r>
            <a:r>
              <a:rPr lang="en-SG" dirty="0"/>
              <a:t>to </a:t>
            </a:r>
            <a:r>
              <a:rPr lang="en-SG" i="1" dirty="0"/>
              <a:t>sum + </a:t>
            </a:r>
            <a:r>
              <a:rPr lang="en-SG" i="1" dirty="0" err="1"/>
              <a:t>current_number</a:t>
            </a:r>
            <a:endParaRPr lang="en-SG" i="1" dirty="0"/>
          </a:p>
          <a:p>
            <a:pPr marL="300038" lvl="1" indent="0">
              <a:buNone/>
            </a:pPr>
            <a:r>
              <a:rPr lang="en-SG" i="1" dirty="0"/>
              <a:t>4. </a:t>
            </a:r>
            <a:r>
              <a:rPr lang="en-SG" dirty="0"/>
              <a:t>If </a:t>
            </a:r>
            <a:r>
              <a:rPr lang="en-SG" i="1" dirty="0" err="1"/>
              <a:t>current_number</a:t>
            </a:r>
            <a:r>
              <a:rPr lang="en-SG" i="1" dirty="0"/>
              <a:t> </a:t>
            </a:r>
            <a:r>
              <a:rPr lang="en-SG" dirty="0"/>
              <a:t>is </a:t>
            </a:r>
            <a:r>
              <a:rPr lang="en-SG" i="1" dirty="0">
                <a:solidFill>
                  <a:srgbClr val="FF0000"/>
                </a:solidFill>
              </a:rPr>
              <a:t>n</a:t>
            </a:r>
            <a:r>
              <a:rPr lang="en-SG" i="1" dirty="0"/>
              <a:t> </a:t>
            </a:r>
            <a:r>
              <a:rPr lang="en-SG" dirty="0"/>
              <a:t>then jump to step 6</a:t>
            </a:r>
          </a:p>
          <a:p>
            <a:pPr marL="300038" lvl="1" indent="0">
              <a:buNone/>
            </a:pPr>
            <a:r>
              <a:rPr lang="en-SG" dirty="0"/>
              <a:t>5. Otherwise increment </a:t>
            </a:r>
            <a:r>
              <a:rPr lang="en-SG" i="1" dirty="0" err="1"/>
              <a:t>current_number</a:t>
            </a:r>
            <a:r>
              <a:rPr lang="en-SG" i="1" dirty="0"/>
              <a:t> </a:t>
            </a:r>
            <a:r>
              <a:rPr lang="en-SG" dirty="0"/>
              <a:t>by 1 and</a:t>
            </a:r>
          </a:p>
          <a:p>
            <a:pPr marL="300038" lvl="1" indent="0">
              <a:buNone/>
            </a:pPr>
            <a:r>
              <a:rPr lang="en-SG" dirty="0"/>
              <a:t>jump to step 4</a:t>
            </a:r>
          </a:p>
          <a:p>
            <a:pPr marL="300038" lvl="1" indent="0">
              <a:buNone/>
            </a:pPr>
            <a:r>
              <a:rPr lang="en-SG" dirty="0"/>
              <a:t>6. Set </a:t>
            </a:r>
            <a:r>
              <a:rPr lang="en-SG" i="1" dirty="0"/>
              <a:t>average </a:t>
            </a:r>
            <a:r>
              <a:rPr lang="en-SG" dirty="0"/>
              <a:t>to </a:t>
            </a:r>
            <a:r>
              <a:rPr lang="en-SG" i="1" dirty="0"/>
              <a:t>sum/n</a:t>
            </a:r>
          </a:p>
        </p:txBody>
      </p:sp>
    </p:spTree>
    <p:extLst>
      <p:ext uri="{BB962C8B-B14F-4D97-AF65-F5344CB8AC3E}">
        <p14:creationId xmlns:p14="http://schemas.microsoft.com/office/powerpoint/2010/main" val="86833902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wner xmlns="b88c6a22-f980-423d-98c5-4bae664910af" xsi:nil="true"/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8EA27FBD4C284986B3106C7698E2C5" ma:contentTypeVersion="3" ma:contentTypeDescription="Create a new document." ma:contentTypeScope="" ma:versionID="24799c556f80520c691bcd18255cec23">
  <xsd:schema xmlns:xsd="http://www.w3.org/2001/XMLSchema" xmlns:xs="http://www.w3.org/2001/XMLSchema" xmlns:p="http://schemas.microsoft.com/office/2006/metadata/properties" xmlns:ns1="http://schemas.microsoft.com/sharepoint/v3" xmlns:ns2="bcaf11b6-d7d7-4cf4-aa30-f11e767a1514" xmlns:ns3="b88c6a22-f980-423d-98c5-4bae664910af" targetNamespace="http://schemas.microsoft.com/office/2006/metadata/properties" ma:root="true" ma:fieldsID="acf44474ec9829b4298ed2cc7bc2fa8e" ns1:_="" ns2:_="" ns3:_="">
    <xsd:import namespace="http://schemas.microsoft.com/sharepoint/v3"/>
    <xsd:import namespace="bcaf11b6-d7d7-4cf4-aa30-f11e767a1514"/>
    <xsd:import namespace="b88c6a22-f980-423d-98c5-4bae664910af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SharedWithUsers" minOccurs="0"/>
                <xsd:element ref="ns3:Owne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af11b6-d7d7-4cf4-aa30-f11e767a151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8c6a22-f980-423d-98c5-4bae664910af" elementFormDefault="qualified">
    <xsd:import namespace="http://schemas.microsoft.com/office/2006/documentManagement/types"/>
    <xsd:import namespace="http://schemas.microsoft.com/office/infopath/2007/PartnerControls"/>
    <xsd:element name="Owner" ma:index="11" nillable="true" ma:displayName="Owner" ma:internalName="Owner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98153C8-96BA-44BB-A0CA-F59AB9A0C6DF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b88c6a22-f980-423d-98c5-4bae664910af"/>
    <ds:schemaRef ds:uri="bcaf11b6-d7d7-4cf4-aa30-f11e767a1514"/>
    <ds:schemaRef ds:uri="http://purl.org/dc/dcmitype/"/>
    <ds:schemaRef ds:uri="http://schemas.microsoft.com/sharepoint/v3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57074B5-B80F-426F-BAFE-A8B6A0491B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caf11b6-d7d7-4cf4-aa30-f11e767a1514"/>
    <ds:schemaRef ds:uri="b88c6a22-f980-423d-98c5-4bae664910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F1BDF23-8761-4CB3-AFF4-212DE96195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876</Words>
  <Application>Microsoft Office PowerPoint</Application>
  <PresentationFormat>On-screen Show (16:9)</PresentationFormat>
  <Paragraphs>152</Paragraphs>
  <Slides>24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ReithSans</vt:lpstr>
      <vt:lpstr>Arial</vt:lpstr>
      <vt:lpstr>Calibri</vt:lpstr>
      <vt:lpstr>Lato</vt:lpstr>
      <vt:lpstr>Lora</vt:lpstr>
      <vt:lpstr>Quattrocento Sans</vt:lpstr>
      <vt:lpstr>Viola template</vt:lpstr>
      <vt:lpstr>Packager Shell Object</vt:lpstr>
      <vt:lpstr>Package</vt:lpstr>
      <vt:lpstr>Computational Thinking in Everyday Life</vt:lpstr>
      <vt:lpstr>Lesson Objectives</vt:lpstr>
      <vt:lpstr>PowerPoint Presentation</vt:lpstr>
      <vt:lpstr>Example:- Algorithm from Real Life: Pizza Dough Recipe</vt:lpstr>
      <vt:lpstr>Example:- Algorithm from Real Life: Pizza Dough Recipe</vt:lpstr>
      <vt:lpstr>Example:- Algorithm to find average numbers 1 - 10</vt:lpstr>
      <vt:lpstr>Example:- Algorithm to find average numbers 1 - 10</vt:lpstr>
      <vt:lpstr>Example:- Algorithm to find average numbers 1 - 10</vt:lpstr>
      <vt:lpstr>Example:- Algorithm for a Computer</vt:lpstr>
      <vt:lpstr>Building Blocks of Alogorithm</vt:lpstr>
      <vt:lpstr>Logical Operators</vt:lpstr>
      <vt:lpstr>Logical Operators</vt:lpstr>
      <vt:lpstr>Logical Operators </vt:lpstr>
      <vt:lpstr>Logical Operators </vt:lpstr>
      <vt:lpstr>Conditionals</vt:lpstr>
      <vt:lpstr>Conditional Statements</vt:lpstr>
      <vt:lpstr>Conditional Statements</vt:lpstr>
      <vt:lpstr>Conditional Statements</vt:lpstr>
      <vt:lpstr>Loops</vt:lpstr>
      <vt:lpstr>Loops</vt:lpstr>
      <vt:lpstr>Loops</vt:lpstr>
      <vt:lpstr>Example:- Algorithm to find average numbers 1 - 10</vt:lpstr>
      <vt:lpstr>Loops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Alan CHOW (NYP)</cp:lastModifiedBy>
  <cp:revision>56</cp:revision>
  <dcterms:modified xsi:type="dcterms:W3CDTF">2024-08-13T02:22:42Z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0x010100BC8EA27FBD4C284986B3106C7698E2C5</vt:lpwstr>
  </property>
  <property fmtid="{D5CDD505-2E9C-101B-9397-08002B2CF9AE}" pid="3" name="MSIP_Label_babe128f-e2ab-4b18-9c62-301caee5e80a_Enabled">
    <vt:lpwstr>true</vt:lpwstr>
  </property>
  <property fmtid="{D5CDD505-2E9C-101B-9397-08002B2CF9AE}" pid="4" name="MSIP_Label_babe128f-e2ab-4b18-9c62-301caee5e80a_SetDate">
    <vt:lpwstr>2024-08-06T01:20:08Z</vt:lpwstr>
  </property>
  <property fmtid="{D5CDD505-2E9C-101B-9397-08002B2CF9AE}" pid="5" name="MSIP_Label_babe128f-e2ab-4b18-9c62-301caee5e80a_Method">
    <vt:lpwstr>Privileged</vt:lpwstr>
  </property>
  <property fmtid="{D5CDD505-2E9C-101B-9397-08002B2CF9AE}" pid="6" name="MSIP_Label_babe128f-e2ab-4b18-9c62-301caee5e80a_Name">
    <vt:lpwstr>OFFICIAL [OPEN]</vt:lpwstr>
  </property>
  <property fmtid="{D5CDD505-2E9C-101B-9397-08002B2CF9AE}" pid="7" name="MSIP_Label_babe128f-e2ab-4b18-9c62-301caee5e80a_SiteId">
    <vt:lpwstr>243ebaed-00d0-4690-a7dc-75893b0d9f98</vt:lpwstr>
  </property>
  <property fmtid="{D5CDD505-2E9C-101B-9397-08002B2CF9AE}" pid="8" name="MSIP_Label_babe128f-e2ab-4b18-9c62-301caee5e80a_ActionId">
    <vt:lpwstr>e589bf5e-d17b-4094-bf36-9226b7215282</vt:lpwstr>
  </property>
  <property fmtid="{D5CDD505-2E9C-101B-9397-08002B2CF9AE}" pid="9" name="MSIP_Label_babe128f-e2ab-4b18-9c62-301caee5e80a_ContentBits">
    <vt:lpwstr>1</vt:lpwstr>
  </property>
  <property fmtid="{D5CDD505-2E9C-101B-9397-08002B2CF9AE}" pid="10" name="ClassificationContentMarkingHeaderLocations">
    <vt:lpwstr>Viola template:3</vt:lpwstr>
  </property>
  <property fmtid="{D5CDD505-2E9C-101B-9397-08002B2CF9AE}" pid="11" name="ClassificationContentMarkingHeaderText">
    <vt:lpwstr>Official (Open)</vt:lpwstr>
  </property>
</Properties>
</file>

<file path=docProps/thumbnail.jpeg>
</file>